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307" r:id="rId7"/>
    <p:sldId id="287" r:id="rId8"/>
    <p:sldId id="266" r:id="rId9"/>
    <p:sldId id="265" r:id="rId10"/>
    <p:sldId id="267" r:id="rId11"/>
    <p:sldId id="263" r:id="rId12"/>
    <p:sldId id="268" r:id="rId13"/>
    <p:sldId id="269" r:id="rId14"/>
    <p:sldId id="270" r:id="rId15"/>
    <p:sldId id="271" r:id="rId16"/>
    <p:sldId id="272" r:id="rId17"/>
    <p:sldId id="273" r:id="rId18"/>
    <p:sldId id="274" r:id="rId19"/>
    <p:sldId id="308" r:id="rId20"/>
    <p:sldId id="276" r:id="rId21"/>
    <p:sldId id="311" r:id="rId22"/>
    <p:sldId id="277" r:id="rId23"/>
    <p:sldId id="278" r:id="rId24"/>
    <p:sldId id="280" r:id="rId25"/>
    <p:sldId id="309" r:id="rId26"/>
    <p:sldId id="279" r:id="rId27"/>
    <p:sldId id="323" r:id="rId28"/>
    <p:sldId id="281" r:id="rId29"/>
    <p:sldId id="282" r:id="rId30"/>
    <p:sldId id="286" r:id="rId31"/>
    <p:sldId id="283" r:id="rId32"/>
    <p:sldId id="316" r:id="rId33"/>
    <p:sldId id="285" r:id="rId34"/>
    <p:sldId id="325" r:id="rId35"/>
    <p:sldId id="296" r:id="rId36"/>
    <p:sldId id="310" r:id="rId37"/>
    <p:sldId id="289" r:id="rId38"/>
    <p:sldId id="319" r:id="rId39"/>
    <p:sldId id="290" r:id="rId40"/>
    <p:sldId id="320" r:id="rId41"/>
    <p:sldId id="324" r:id="rId42"/>
    <p:sldId id="291" r:id="rId43"/>
    <p:sldId id="292" r:id="rId44"/>
    <p:sldId id="293" r:id="rId45"/>
    <p:sldId id="295" r:id="rId46"/>
    <p:sldId id="294" r:id="rId47"/>
    <p:sldId id="321" r:id="rId48"/>
    <p:sldId id="326" r:id="rId49"/>
    <p:sldId id="304" r:id="rId50"/>
    <p:sldId id="305" r:id="rId51"/>
    <p:sldId id="298" r:id="rId52"/>
    <p:sldId id="322" r:id="rId53"/>
    <p:sldId id="327" r:id="rId54"/>
    <p:sldId id="299" r:id="rId55"/>
    <p:sldId id="300" r:id="rId56"/>
    <p:sldId id="301" r:id="rId57"/>
    <p:sldId id="303" r:id="rId58"/>
    <p:sldId id="312" r:id="rId59"/>
    <p:sldId id="313" r:id="rId60"/>
    <p:sldId id="306" r:id="rId61"/>
    <p:sldId id="314" r:id="rId62"/>
    <p:sldId id="315" r:id="rId63"/>
    <p:sldId id="318" r:id="rId64"/>
    <p:sldId id="328"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06" autoAdjust="0"/>
  </p:normalViewPr>
  <p:slideViewPr>
    <p:cSldViewPr>
      <p:cViewPr>
        <p:scale>
          <a:sx n="66" d="100"/>
          <a:sy n="66" d="100"/>
        </p:scale>
        <p:origin x="-234" y="492"/>
      </p:cViewPr>
      <p:guideLst>
        <p:guide orient="horz" pos="2160"/>
        <p:guide pos="2880"/>
      </p:guideLst>
    </p:cSldViewPr>
  </p:slideViewPr>
  <p:outlineViewPr>
    <p:cViewPr>
      <p:scale>
        <a:sx n="33" d="100"/>
        <a:sy n="33" d="100"/>
      </p:scale>
      <p:origin x="18" y="47964"/>
    </p:cViewPr>
  </p:outlineViewPr>
  <p:notesTextViewPr>
    <p:cViewPr>
      <p:scale>
        <a:sx n="1" d="1"/>
        <a:sy n="1" d="1"/>
      </p:scale>
      <p:origin x="0" y="0"/>
    </p:cViewPr>
  </p:notesTextViewPr>
  <p:sorterViewPr>
    <p:cViewPr>
      <p:scale>
        <a:sx n="100" d="100"/>
        <a:sy n="100" d="100"/>
      </p:scale>
      <p:origin x="0" y="105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552AA4-6483-49EE-8DED-AB6DB334605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CA"/>
        </a:p>
      </dgm:t>
    </dgm:pt>
    <dgm:pt modelId="{DFF676AD-2D6C-4B9F-A583-FDC04EC7127E}">
      <dgm:prSet phldrT="[Text]"/>
      <dgm:spPr/>
      <dgm:t>
        <a:bodyPr/>
        <a:lstStyle/>
        <a:p>
          <a:r>
            <a:rPr lang="en-CA" dirty="0" smtClean="0"/>
            <a:t>Computer(s) </a:t>
          </a:r>
          <a:endParaRPr lang="en-CA" dirty="0"/>
        </a:p>
      </dgm:t>
    </dgm:pt>
    <dgm:pt modelId="{096CF3CE-60DA-4080-A7F9-93082E9FCB4B}" type="parTrans" cxnId="{5F753DA2-162D-4CAF-A6D0-791BF2A5FB27}">
      <dgm:prSet/>
      <dgm:spPr/>
      <dgm:t>
        <a:bodyPr/>
        <a:lstStyle/>
        <a:p>
          <a:endParaRPr lang="en-CA"/>
        </a:p>
      </dgm:t>
    </dgm:pt>
    <dgm:pt modelId="{CA53A292-BAF4-4DCB-A40D-4CCCCD9C2090}" type="sibTrans" cxnId="{5F753DA2-162D-4CAF-A6D0-791BF2A5FB27}">
      <dgm:prSet/>
      <dgm:spPr>
        <a:ln w="31750">
          <a:solidFill>
            <a:schemeClr val="accent1"/>
          </a:solidFill>
        </a:ln>
      </dgm:spPr>
      <dgm:t>
        <a:bodyPr/>
        <a:lstStyle/>
        <a:p>
          <a:endParaRPr lang="en-CA"/>
        </a:p>
      </dgm:t>
    </dgm:pt>
    <dgm:pt modelId="{E5B7D38F-8706-4F94-A7D0-E9CC6FABEC53}">
      <dgm:prSet phldrT="[Text]"/>
      <dgm:spPr/>
      <dgm:t>
        <a:bodyPr/>
        <a:lstStyle/>
        <a:p>
          <a:r>
            <a:rPr lang="en-CA" dirty="0" smtClean="0"/>
            <a:t>Outputs</a:t>
          </a:r>
          <a:endParaRPr lang="en-CA" dirty="0"/>
        </a:p>
      </dgm:t>
    </dgm:pt>
    <dgm:pt modelId="{385879C7-278C-4D61-A43A-5269F41865DB}" type="parTrans" cxnId="{1CECA80D-174E-4EF5-AA8A-3624E1F37BEC}">
      <dgm:prSet/>
      <dgm:spPr/>
      <dgm:t>
        <a:bodyPr/>
        <a:lstStyle/>
        <a:p>
          <a:endParaRPr lang="en-CA"/>
        </a:p>
      </dgm:t>
    </dgm:pt>
    <dgm:pt modelId="{0E67EAB9-7B8D-40FC-85D1-B0AD5FF300EB}" type="sibTrans" cxnId="{1CECA80D-174E-4EF5-AA8A-3624E1F37BEC}">
      <dgm:prSet/>
      <dgm:spPr>
        <a:ln w="31750">
          <a:solidFill>
            <a:schemeClr val="accent1"/>
          </a:solidFill>
        </a:ln>
      </dgm:spPr>
      <dgm:t>
        <a:bodyPr/>
        <a:lstStyle/>
        <a:p>
          <a:endParaRPr lang="en-CA"/>
        </a:p>
      </dgm:t>
    </dgm:pt>
    <dgm:pt modelId="{D70BAB0B-7605-41F5-A16B-2FD107F5062A}">
      <dgm:prSet phldrT="[Text]"/>
      <dgm:spPr/>
      <dgm:t>
        <a:bodyPr/>
        <a:lstStyle/>
        <a:p>
          <a:r>
            <a:rPr lang="en-CA" dirty="0" smtClean="0"/>
            <a:t>Human operator(s)</a:t>
          </a:r>
          <a:endParaRPr lang="en-CA" dirty="0"/>
        </a:p>
      </dgm:t>
    </dgm:pt>
    <dgm:pt modelId="{D1B34FDA-5E63-469F-A77E-AC49AAC0F235}" type="parTrans" cxnId="{691BFD9F-1C4A-4EDD-A9B9-7679FB5F0825}">
      <dgm:prSet/>
      <dgm:spPr/>
      <dgm:t>
        <a:bodyPr/>
        <a:lstStyle/>
        <a:p>
          <a:endParaRPr lang="en-CA"/>
        </a:p>
      </dgm:t>
    </dgm:pt>
    <dgm:pt modelId="{5EC4743E-2147-4685-B0E6-AA7C98D88AF8}" type="sibTrans" cxnId="{691BFD9F-1C4A-4EDD-A9B9-7679FB5F0825}">
      <dgm:prSet/>
      <dgm:spPr>
        <a:ln w="31750">
          <a:solidFill>
            <a:schemeClr val="accent1"/>
          </a:solidFill>
        </a:ln>
      </dgm:spPr>
      <dgm:t>
        <a:bodyPr/>
        <a:lstStyle/>
        <a:p>
          <a:endParaRPr lang="en-CA"/>
        </a:p>
      </dgm:t>
    </dgm:pt>
    <dgm:pt modelId="{30A72EC8-885B-40C2-B6B6-A47439BCCCF8}">
      <dgm:prSet phldrT="[Text]"/>
      <dgm:spPr/>
      <dgm:t>
        <a:bodyPr/>
        <a:lstStyle/>
        <a:p>
          <a:r>
            <a:rPr lang="en-CA" dirty="0" smtClean="0"/>
            <a:t>Inputs</a:t>
          </a:r>
          <a:endParaRPr lang="en-CA" dirty="0"/>
        </a:p>
      </dgm:t>
    </dgm:pt>
    <dgm:pt modelId="{796D7305-74B9-452A-AE81-8C7158AD040F}" type="parTrans" cxnId="{DB9B0A81-31A9-45F6-A919-B77891457C44}">
      <dgm:prSet/>
      <dgm:spPr/>
      <dgm:t>
        <a:bodyPr/>
        <a:lstStyle/>
        <a:p>
          <a:endParaRPr lang="en-CA"/>
        </a:p>
      </dgm:t>
    </dgm:pt>
    <dgm:pt modelId="{DB6BDB64-2B75-4022-AEA8-0D6D8ED5337C}" type="sibTrans" cxnId="{DB9B0A81-31A9-45F6-A919-B77891457C44}">
      <dgm:prSet/>
      <dgm:spPr>
        <a:ln w="31750">
          <a:solidFill>
            <a:schemeClr val="accent1"/>
          </a:solidFill>
        </a:ln>
      </dgm:spPr>
      <dgm:t>
        <a:bodyPr/>
        <a:lstStyle/>
        <a:p>
          <a:endParaRPr lang="en-CA"/>
        </a:p>
      </dgm:t>
    </dgm:pt>
    <dgm:pt modelId="{2B4B181D-D4C5-4955-BAC5-57097195398A}">
      <dgm:prSet/>
      <dgm:spPr/>
      <dgm:t>
        <a:bodyPr/>
        <a:lstStyle/>
        <a:p>
          <a:r>
            <a:rPr lang="en-CA" dirty="0" smtClean="0"/>
            <a:t>Joystick</a:t>
          </a:r>
          <a:endParaRPr lang="en-CA" dirty="0"/>
        </a:p>
      </dgm:t>
    </dgm:pt>
    <dgm:pt modelId="{37486DB2-D5DB-417A-BB61-50809F834781}" type="parTrans" cxnId="{F9F749D4-3DC9-462C-84D9-438E444BAB12}">
      <dgm:prSet/>
      <dgm:spPr/>
      <dgm:t>
        <a:bodyPr/>
        <a:lstStyle/>
        <a:p>
          <a:endParaRPr lang="en-CA"/>
        </a:p>
      </dgm:t>
    </dgm:pt>
    <dgm:pt modelId="{053F6EF0-558D-416D-AD3A-C5E94717F585}" type="sibTrans" cxnId="{F9F749D4-3DC9-462C-84D9-438E444BAB12}">
      <dgm:prSet/>
      <dgm:spPr/>
      <dgm:t>
        <a:bodyPr/>
        <a:lstStyle/>
        <a:p>
          <a:endParaRPr lang="en-CA"/>
        </a:p>
      </dgm:t>
    </dgm:pt>
    <dgm:pt modelId="{415006FB-5321-45B6-9354-5A5FE4E2E05B}">
      <dgm:prSet/>
      <dgm:spPr/>
      <dgm:t>
        <a:bodyPr/>
        <a:lstStyle/>
        <a:p>
          <a:r>
            <a:rPr lang="en-CA" dirty="0" smtClean="0"/>
            <a:t>Camera</a:t>
          </a:r>
          <a:endParaRPr lang="en-CA" dirty="0"/>
        </a:p>
      </dgm:t>
    </dgm:pt>
    <dgm:pt modelId="{B775E63D-F9EA-427A-88A2-16AB5C393DC2}" type="parTrans" cxnId="{58E76E13-3794-4CEC-AC65-C5CA933B542B}">
      <dgm:prSet/>
      <dgm:spPr/>
      <dgm:t>
        <a:bodyPr/>
        <a:lstStyle/>
        <a:p>
          <a:endParaRPr lang="en-CA"/>
        </a:p>
      </dgm:t>
    </dgm:pt>
    <dgm:pt modelId="{ACE59A76-81D1-4129-BF45-23DD96F4DE34}" type="sibTrans" cxnId="{58E76E13-3794-4CEC-AC65-C5CA933B542B}">
      <dgm:prSet/>
      <dgm:spPr/>
      <dgm:t>
        <a:bodyPr/>
        <a:lstStyle/>
        <a:p>
          <a:endParaRPr lang="en-CA"/>
        </a:p>
      </dgm:t>
    </dgm:pt>
    <dgm:pt modelId="{AA1A7F74-A264-4378-818B-16DF8CE0393F}">
      <dgm:prSet/>
      <dgm:spPr/>
      <dgm:t>
        <a:bodyPr/>
        <a:lstStyle/>
        <a:p>
          <a:r>
            <a:rPr lang="en-CA" dirty="0" smtClean="0"/>
            <a:t>Thrusters</a:t>
          </a:r>
          <a:endParaRPr lang="en-CA" dirty="0"/>
        </a:p>
      </dgm:t>
    </dgm:pt>
    <dgm:pt modelId="{4EFD05FF-E31B-48FC-9B9B-84D621EC2EA0}" type="parTrans" cxnId="{4F58547A-1C72-4C8B-9497-304713160A9C}">
      <dgm:prSet/>
      <dgm:spPr/>
      <dgm:t>
        <a:bodyPr/>
        <a:lstStyle/>
        <a:p>
          <a:endParaRPr lang="en-CA"/>
        </a:p>
      </dgm:t>
    </dgm:pt>
    <dgm:pt modelId="{844AC333-6776-421B-AA92-9A3E0183BEB1}" type="sibTrans" cxnId="{4F58547A-1C72-4C8B-9497-304713160A9C}">
      <dgm:prSet/>
      <dgm:spPr/>
      <dgm:t>
        <a:bodyPr/>
        <a:lstStyle/>
        <a:p>
          <a:endParaRPr lang="en-CA"/>
        </a:p>
      </dgm:t>
    </dgm:pt>
    <dgm:pt modelId="{61FBAC4F-C495-4DCD-B737-D8C1D0DE9D6F}">
      <dgm:prSet/>
      <dgm:spPr/>
      <dgm:t>
        <a:bodyPr/>
        <a:lstStyle/>
        <a:p>
          <a:r>
            <a:rPr lang="en-CA" dirty="0" smtClean="0"/>
            <a:t>Video monitor</a:t>
          </a:r>
          <a:endParaRPr lang="en-CA" dirty="0"/>
        </a:p>
      </dgm:t>
    </dgm:pt>
    <dgm:pt modelId="{CF716E2A-957D-4E70-B2A7-09CD6EAA45D9}" type="parTrans" cxnId="{E4ED629E-BFCD-4882-BB9B-2EB447F01AA8}">
      <dgm:prSet/>
      <dgm:spPr/>
      <dgm:t>
        <a:bodyPr/>
        <a:lstStyle/>
        <a:p>
          <a:endParaRPr lang="en-CA"/>
        </a:p>
      </dgm:t>
    </dgm:pt>
    <dgm:pt modelId="{C8536B10-DC08-4EBE-A95B-69C1BFD52F75}" type="sibTrans" cxnId="{E4ED629E-BFCD-4882-BB9B-2EB447F01AA8}">
      <dgm:prSet/>
      <dgm:spPr/>
      <dgm:t>
        <a:bodyPr/>
        <a:lstStyle/>
        <a:p>
          <a:endParaRPr lang="en-CA"/>
        </a:p>
      </dgm:t>
    </dgm:pt>
    <dgm:pt modelId="{E32B5987-02A6-4CE5-B9E2-2656E5D8FD36}" type="pres">
      <dgm:prSet presAssocID="{36552AA4-6483-49EE-8DED-AB6DB3346056}" presName="cycle" presStyleCnt="0">
        <dgm:presLayoutVars>
          <dgm:dir/>
          <dgm:resizeHandles val="exact"/>
        </dgm:presLayoutVars>
      </dgm:prSet>
      <dgm:spPr/>
      <dgm:t>
        <a:bodyPr/>
        <a:lstStyle/>
        <a:p>
          <a:endParaRPr lang="en-CA"/>
        </a:p>
      </dgm:t>
    </dgm:pt>
    <dgm:pt modelId="{914D0B81-8E98-4295-B32B-1F3C63AD1261}" type="pres">
      <dgm:prSet presAssocID="{DFF676AD-2D6C-4B9F-A583-FDC04EC7127E}" presName="node" presStyleLbl="node1" presStyleIdx="0" presStyleCnt="4">
        <dgm:presLayoutVars>
          <dgm:bulletEnabled val="1"/>
        </dgm:presLayoutVars>
      </dgm:prSet>
      <dgm:spPr/>
      <dgm:t>
        <a:bodyPr/>
        <a:lstStyle/>
        <a:p>
          <a:endParaRPr lang="en-CA"/>
        </a:p>
      </dgm:t>
    </dgm:pt>
    <dgm:pt modelId="{FE51B76A-6808-4DAB-BADA-D0389AC3B669}" type="pres">
      <dgm:prSet presAssocID="{DFF676AD-2D6C-4B9F-A583-FDC04EC7127E}" presName="spNode" presStyleCnt="0"/>
      <dgm:spPr/>
    </dgm:pt>
    <dgm:pt modelId="{07A1FD7E-AE2D-4377-BF32-B578F7D19B68}" type="pres">
      <dgm:prSet presAssocID="{CA53A292-BAF4-4DCB-A40D-4CCCCD9C2090}" presName="sibTrans" presStyleLbl="sibTrans1D1" presStyleIdx="0" presStyleCnt="4"/>
      <dgm:spPr/>
      <dgm:t>
        <a:bodyPr/>
        <a:lstStyle/>
        <a:p>
          <a:endParaRPr lang="en-CA"/>
        </a:p>
      </dgm:t>
    </dgm:pt>
    <dgm:pt modelId="{FE8F85BF-1A7E-4DC6-9F38-A9C8CBDC3D2D}" type="pres">
      <dgm:prSet presAssocID="{E5B7D38F-8706-4F94-A7D0-E9CC6FABEC53}" presName="node" presStyleLbl="node1" presStyleIdx="1" presStyleCnt="4">
        <dgm:presLayoutVars>
          <dgm:bulletEnabled val="1"/>
        </dgm:presLayoutVars>
      </dgm:prSet>
      <dgm:spPr/>
      <dgm:t>
        <a:bodyPr/>
        <a:lstStyle/>
        <a:p>
          <a:endParaRPr lang="en-CA"/>
        </a:p>
      </dgm:t>
    </dgm:pt>
    <dgm:pt modelId="{7A0C71C8-3E1E-4104-B68C-420E37F4C630}" type="pres">
      <dgm:prSet presAssocID="{E5B7D38F-8706-4F94-A7D0-E9CC6FABEC53}" presName="spNode" presStyleCnt="0"/>
      <dgm:spPr/>
    </dgm:pt>
    <dgm:pt modelId="{F8805DB0-7246-44A7-ADD9-157D0368A25B}" type="pres">
      <dgm:prSet presAssocID="{0E67EAB9-7B8D-40FC-85D1-B0AD5FF300EB}" presName="sibTrans" presStyleLbl="sibTrans1D1" presStyleIdx="1" presStyleCnt="4"/>
      <dgm:spPr/>
      <dgm:t>
        <a:bodyPr/>
        <a:lstStyle/>
        <a:p>
          <a:endParaRPr lang="en-CA"/>
        </a:p>
      </dgm:t>
    </dgm:pt>
    <dgm:pt modelId="{1CBEB5C5-4524-4E1D-9FAD-BE136DCC7536}" type="pres">
      <dgm:prSet presAssocID="{D70BAB0B-7605-41F5-A16B-2FD107F5062A}" presName="node" presStyleLbl="node1" presStyleIdx="2" presStyleCnt="4">
        <dgm:presLayoutVars>
          <dgm:bulletEnabled val="1"/>
        </dgm:presLayoutVars>
      </dgm:prSet>
      <dgm:spPr/>
      <dgm:t>
        <a:bodyPr/>
        <a:lstStyle/>
        <a:p>
          <a:endParaRPr lang="en-CA"/>
        </a:p>
      </dgm:t>
    </dgm:pt>
    <dgm:pt modelId="{1491EB95-1FFB-48E0-B6D8-F071F1CE78EA}" type="pres">
      <dgm:prSet presAssocID="{D70BAB0B-7605-41F5-A16B-2FD107F5062A}" presName="spNode" presStyleCnt="0"/>
      <dgm:spPr/>
    </dgm:pt>
    <dgm:pt modelId="{454633F0-0E92-49F8-862B-2DC0A11E8B25}" type="pres">
      <dgm:prSet presAssocID="{5EC4743E-2147-4685-B0E6-AA7C98D88AF8}" presName="sibTrans" presStyleLbl="sibTrans1D1" presStyleIdx="2" presStyleCnt="4"/>
      <dgm:spPr/>
      <dgm:t>
        <a:bodyPr/>
        <a:lstStyle/>
        <a:p>
          <a:endParaRPr lang="en-CA"/>
        </a:p>
      </dgm:t>
    </dgm:pt>
    <dgm:pt modelId="{011073EA-95BF-4304-8EB7-755E04ED9A14}" type="pres">
      <dgm:prSet presAssocID="{30A72EC8-885B-40C2-B6B6-A47439BCCCF8}" presName="node" presStyleLbl="node1" presStyleIdx="3" presStyleCnt="4">
        <dgm:presLayoutVars>
          <dgm:bulletEnabled val="1"/>
        </dgm:presLayoutVars>
      </dgm:prSet>
      <dgm:spPr/>
      <dgm:t>
        <a:bodyPr/>
        <a:lstStyle/>
        <a:p>
          <a:endParaRPr lang="en-CA"/>
        </a:p>
      </dgm:t>
    </dgm:pt>
    <dgm:pt modelId="{28E259B6-703C-49E7-A136-264EA3790DFA}" type="pres">
      <dgm:prSet presAssocID="{30A72EC8-885B-40C2-B6B6-A47439BCCCF8}" presName="spNode" presStyleCnt="0"/>
      <dgm:spPr/>
    </dgm:pt>
    <dgm:pt modelId="{6529E769-7077-4EBD-8C37-6E151C64F633}" type="pres">
      <dgm:prSet presAssocID="{DB6BDB64-2B75-4022-AEA8-0D6D8ED5337C}" presName="sibTrans" presStyleLbl="sibTrans1D1" presStyleIdx="3" presStyleCnt="4"/>
      <dgm:spPr/>
      <dgm:t>
        <a:bodyPr/>
        <a:lstStyle/>
        <a:p>
          <a:endParaRPr lang="en-CA"/>
        </a:p>
      </dgm:t>
    </dgm:pt>
  </dgm:ptLst>
  <dgm:cxnLst>
    <dgm:cxn modelId="{386FCA31-04DC-43E7-A5E0-721F4BCF0AF3}" type="presOf" srcId="{61FBAC4F-C495-4DCD-B737-D8C1D0DE9D6F}" destId="{FE8F85BF-1A7E-4DC6-9F38-A9C8CBDC3D2D}" srcOrd="0" destOrd="2" presId="urn:microsoft.com/office/officeart/2005/8/layout/cycle5"/>
    <dgm:cxn modelId="{1B0C61EF-47C1-4AE8-943E-8780F7BE6EF8}" type="presOf" srcId="{5EC4743E-2147-4685-B0E6-AA7C98D88AF8}" destId="{454633F0-0E92-49F8-862B-2DC0A11E8B25}" srcOrd="0" destOrd="0" presId="urn:microsoft.com/office/officeart/2005/8/layout/cycle5"/>
    <dgm:cxn modelId="{691BFD9F-1C4A-4EDD-A9B9-7679FB5F0825}" srcId="{36552AA4-6483-49EE-8DED-AB6DB3346056}" destId="{D70BAB0B-7605-41F5-A16B-2FD107F5062A}" srcOrd="2" destOrd="0" parTransId="{D1B34FDA-5E63-469F-A77E-AC49AAC0F235}" sibTransId="{5EC4743E-2147-4685-B0E6-AA7C98D88AF8}"/>
    <dgm:cxn modelId="{AF9F8ABE-39AC-4D78-BE78-A1C8C0CD3FE5}" type="presOf" srcId="{30A72EC8-885B-40C2-B6B6-A47439BCCCF8}" destId="{011073EA-95BF-4304-8EB7-755E04ED9A14}" srcOrd="0" destOrd="0" presId="urn:microsoft.com/office/officeart/2005/8/layout/cycle5"/>
    <dgm:cxn modelId="{F9F749D4-3DC9-462C-84D9-438E444BAB12}" srcId="{30A72EC8-885B-40C2-B6B6-A47439BCCCF8}" destId="{2B4B181D-D4C5-4955-BAC5-57097195398A}" srcOrd="0" destOrd="0" parTransId="{37486DB2-D5DB-417A-BB61-50809F834781}" sibTransId="{053F6EF0-558D-416D-AD3A-C5E94717F585}"/>
    <dgm:cxn modelId="{1CECA80D-174E-4EF5-AA8A-3624E1F37BEC}" srcId="{36552AA4-6483-49EE-8DED-AB6DB3346056}" destId="{E5B7D38F-8706-4F94-A7D0-E9CC6FABEC53}" srcOrd="1" destOrd="0" parTransId="{385879C7-278C-4D61-A43A-5269F41865DB}" sibTransId="{0E67EAB9-7B8D-40FC-85D1-B0AD5FF300EB}"/>
    <dgm:cxn modelId="{58E76E13-3794-4CEC-AC65-C5CA933B542B}" srcId="{30A72EC8-885B-40C2-B6B6-A47439BCCCF8}" destId="{415006FB-5321-45B6-9354-5A5FE4E2E05B}" srcOrd="1" destOrd="0" parTransId="{B775E63D-F9EA-427A-88A2-16AB5C393DC2}" sibTransId="{ACE59A76-81D1-4129-BF45-23DD96F4DE34}"/>
    <dgm:cxn modelId="{6917569F-7683-4101-AB82-A626C7DC1A95}" type="presOf" srcId="{36552AA4-6483-49EE-8DED-AB6DB3346056}" destId="{E32B5987-02A6-4CE5-B9E2-2656E5D8FD36}" srcOrd="0" destOrd="0" presId="urn:microsoft.com/office/officeart/2005/8/layout/cycle5"/>
    <dgm:cxn modelId="{C82065BA-8760-47FF-BD74-989C503E5CA0}" type="presOf" srcId="{DFF676AD-2D6C-4B9F-A583-FDC04EC7127E}" destId="{914D0B81-8E98-4295-B32B-1F3C63AD1261}" srcOrd="0" destOrd="0" presId="urn:microsoft.com/office/officeart/2005/8/layout/cycle5"/>
    <dgm:cxn modelId="{DB9B0A81-31A9-45F6-A919-B77891457C44}" srcId="{36552AA4-6483-49EE-8DED-AB6DB3346056}" destId="{30A72EC8-885B-40C2-B6B6-A47439BCCCF8}" srcOrd="3" destOrd="0" parTransId="{796D7305-74B9-452A-AE81-8C7158AD040F}" sibTransId="{DB6BDB64-2B75-4022-AEA8-0D6D8ED5337C}"/>
    <dgm:cxn modelId="{B2EB00F0-0AFA-4522-92E1-FE45650F07EB}" type="presOf" srcId="{0E67EAB9-7B8D-40FC-85D1-B0AD5FF300EB}" destId="{F8805DB0-7246-44A7-ADD9-157D0368A25B}" srcOrd="0" destOrd="0" presId="urn:microsoft.com/office/officeart/2005/8/layout/cycle5"/>
    <dgm:cxn modelId="{E4ED629E-BFCD-4882-BB9B-2EB447F01AA8}" srcId="{E5B7D38F-8706-4F94-A7D0-E9CC6FABEC53}" destId="{61FBAC4F-C495-4DCD-B737-D8C1D0DE9D6F}" srcOrd="1" destOrd="0" parTransId="{CF716E2A-957D-4E70-B2A7-09CD6EAA45D9}" sibTransId="{C8536B10-DC08-4EBE-A95B-69C1BFD52F75}"/>
    <dgm:cxn modelId="{5D1E7CCF-9BFF-4387-A368-F1AE3A887FA3}" type="presOf" srcId="{D70BAB0B-7605-41F5-A16B-2FD107F5062A}" destId="{1CBEB5C5-4524-4E1D-9FAD-BE136DCC7536}" srcOrd="0" destOrd="0" presId="urn:microsoft.com/office/officeart/2005/8/layout/cycle5"/>
    <dgm:cxn modelId="{340CEDF8-7EB9-4181-870D-359DFC7A68A1}" type="presOf" srcId="{E5B7D38F-8706-4F94-A7D0-E9CC6FABEC53}" destId="{FE8F85BF-1A7E-4DC6-9F38-A9C8CBDC3D2D}" srcOrd="0" destOrd="0" presId="urn:microsoft.com/office/officeart/2005/8/layout/cycle5"/>
    <dgm:cxn modelId="{86CFEB0C-DC2B-4E71-8758-2AD651B584C3}" type="presOf" srcId="{DB6BDB64-2B75-4022-AEA8-0D6D8ED5337C}" destId="{6529E769-7077-4EBD-8C37-6E151C64F633}" srcOrd="0" destOrd="0" presId="urn:microsoft.com/office/officeart/2005/8/layout/cycle5"/>
    <dgm:cxn modelId="{23D7C599-EE5C-4426-A9E3-6722CB58124F}" type="presOf" srcId="{AA1A7F74-A264-4378-818B-16DF8CE0393F}" destId="{FE8F85BF-1A7E-4DC6-9F38-A9C8CBDC3D2D}" srcOrd="0" destOrd="1" presId="urn:microsoft.com/office/officeart/2005/8/layout/cycle5"/>
    <dgm:cxn modelId="{4B005098-64ED-47FE-BAC6-C9A04D85D809}" type="presOf" srcId="{415006FB-5321-45B6-9354-5A5FE4E2E05B}" destId="{011073EA-95BF-4304-8EB7-755E04ED9A14}" srcOrd="0" destOrd="2" presId="urn:microsoft.com/office/officeart/2005/8/layout/cycle5"/>
    <dgm:cxn modelId="{6219D41B-AA1D-4793-9C19-BF6720BCF0B0}" type="presOf" srcId="{2B4B181D-D4C5-4955-BAC5-57097195398A}" destId="{011073EA-95BF-4304-8EB7-755E04ED9A14}" srcOrd="0" destOrd="1" presId="urn:microsoft.com/office/officeart/2005/8/layout/cycle5"/>
    <dgm:cxn modelId="{5F753DA2-162D-4CAF-A6D0-791BF2A5FB27}" srcId="{36552AA4-6483-49EE-8DED-AB6DB3346056}" destId="{DFF676AD-2D6C-4B9F-A583-FDC04EC7127E}" srcOrd="0" destOrd="0" parTransId="{096CF3CE-60DA-4080-A7F9-93082E9FCB4B}" sibTransId="{CA53A292-BAF4-4DCB-A40D-4CCCCD9C2090}"/>
    <dgm:cxn modelId="{4F58547A-1C72-4C8B-9497-304713160A9C}" srcId="{E5B7D38F-8706-4F94-A7D0-E9CC6FABEC53}" destId="{AA1A7F74-A264-4378-818B-16DF8CE0393F}" srcOrd="0" destOrd="0" parTransId="{4EFD05FF-E31B-48FC-9B9B-84D621EC2EA0}" sibTransId="{844AC333-6776-421B-AA92-9A3E0183BEB1}"/>
    <dgm:cxn modelId="{A9D992F7-3D55-4C5C-9631-14051F381B33}" type="presOf" srcId="{CA53A292-BAF4-4DCB-A40D-4CCCCD9C2090}" destId="{07A1FD7E-AE2D-4377-BF32-B578F7D19B68}" srcOrd="0" destOrd="0" presId="urn:microsoft.com/office/officeart/2005/8/layout/cycle5"/>
    <dgm:cxn modelId="{8708FC9D-C5AA-4CA5-B70F-D33343409AC8}" type="presParOf" srcId="{E32B5987-02A6-4CE5-B9E2-2656E5D8FD36}" destId="{914D0B81-8E98-4295-B32B-1F3C63AD1261}" srcOrd="0" destOrd="0" presId="urn:microsoft.com/office/officeart/2005/8/layout/cycle5"/>
    <dgm:cxn modelId="{342A35F7-9C7D-4808-8C4B-0C8E03F3F47E}" type="presParOf" srcId="{E32B5987-02A6-4CE5-B9E2-2656E5D8FD36}" destId="{FE51B76A-6808-4DAB-BADA-D0389AC3B669}" srcOrd="1" destOrd="0" presId="urn:microsoft.com/office/officeart/2005/8/layout/cycle5"/>
    <dgm:cxn modelId="{661B1AA4-95B8-4CC2-9648-02A0E589835C}" type="presParOf" srcId="{E32B5987-02A6-4CE5-B9E2-2656E5D8FD36}" destId="{07A1FD7E-AE2D-4377-BF32-B578F7D19B68}" srcOrd="2" destOrd="0" presId="urn:microsoft.com/office/officeart/2005/8/layout/cycle5"/>
    <dgm:cxn modelId="{ACAC4746-E962-4BF2-804D-2A22957B1B4C}" type="presParOf" srcId="{E32B5987-02A6-4CE5-B9E2-2656E5D8FD36}" destId="{FE8F85BF-1A7E-4DC6-9F38-A9C8CBDC3D2D}" srcOrd="3" destOrd="0" presId="urn:microsoft.com/office/officeart/2005/8/layout/cycle5"/>
    <dgm:cxn modelId="{5870ADB8-E087-421C-B6C6-4A78484509BE}" type="presParOf" srcId="{E32B5987-02A6-4CE5-B9E2-2656E5D8FD36}" destId="{7A0C71C8-3E1E-4104-B68C-420E37F4C630}" srcOrd="4" destOrd="0" presId="urn:microsoft.com/office/officeart/2005/8/layout/cycle5"/>
    <dgm:cxn modelId="{216F8C1D-4060-4E20-A8FA-F1EC41B41B38}" type="presParOf" srcId="{E32B5987-02A6-4CE5-B9E2-2656E5D8FD36}" destId="{F8805DB0-7246-44A7-ADD9-157D0368A25B}" srcOrd="5" destOrd="0" presId="urn:microsoft.com/office/officeart/2005/8/layout/cycle5"/>
    <dgm:cxn modelId="{61729787-BEB5-45C5-97F0-325B450DE8D3}" type="presParOf" srcId="{E32B5987-02A6-4CE5-B9E2-2656E5D8FD36}" destId="{1CBEB5C5-4524-4E1D-9FAD-BE136DCC7536}" srcOrd="6" destOrd="0" presId="urn:microsoft.com/office/officeart/2005/8/layout/cycle5"/>
    <dgm:cxn modelId="{8AAAE9F9-6933-4A00-B7B9-84F7DA0EB088}" type="presParOf" srcId="{E32B5987-02A6-4CE5-B9E2-2656E5D8FD36}" destId="{1491EB95-1FFB-48E0-B6D8-F071F1CE78EA}" srcOrd="7" destOrd="0" presId="urn:microsoft.com/office/officeart/2005/8/layout/cycle5"/>
    <dgm:cxn modelId="{0FFE2CE6-23B0-44A6-9F2B-B644DBE3D4D2}" type="presParOf" srcId="{E32B5987-02A6-4CE5-B9E2-2656E5D8FD36}" destId="{454633F0-0E92-49F8-862B-2DC0A11E8B25}" srcOrd="8" destOrd="0" presId="urn:microsoft.com/office/officeart/2005/8/layout/cycle5"/>
    <dgm:cxn modelId="{3A5E0E7B-6054-4079-9AB9-CB0432880A7B}" type="presParOf" srcId="{E32B5987-02A6-4CE5-B9E2-2656E5D8FD36}" destId="{011073EA-95BF-4304-8EB7-755E04ED9A14}" srcOrd="9" destOrd="0" presId="urn:microsoft.com/office/officeart/2005/8/layout/cycle5"/>
    <dgm:cxn modelId="{3EC088C6-7BAE-441F-A814-23F188546E0B}" type="presParOf" srcId="{E32B5987-02A6-4CE5-B9E2-2656E5D8FD36}" destId="{28E259B6-703C-49E7-A136-264EA3790DFA}" srcOrd="10" destOrd="0" presId="urn:microsoft.com/office/officeart/2005/8/layout/cycle5"/>
    <dgm:cxn modelId="{E63A4B27-F78B-41EA-9BDA-FAC08E4C182F}" type="presParOf" srcId="{E32B5987-02A6-4CE5-B9E2-2656E5D8FD36}" destId="{6529E769-7077-4EBD-8C37-6E151C64F633}"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D0B81-8E98-4295-B32B-1F3C63AD1261}">
      <dsp:nvSpPr>
        <dsp:cNvPr id="0" name=""/>
        <dsp:cNvSpPr/>
      </dsp:nvSpPr>
      <dsp:spPr>
        <a:xfrm>
          <a:off x="3331219" y="428"/>
          <a:ext cx="1567160" cy="10186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t>Computer(s) </a:t>
          </a:r>
          <a:endParaRPr lang="en-CA" sz="1800" kern="1200" dirty="0"/>
        </a:p>
      </dsp:txBody>
      <dsp:txXfrm>
        <a:off x="3380946" y="50155"/>
        <a:ext cx="1467706" cy="919200"/>
      </dsp:txXfrm>
    </dsp:sp>
    <dsp:sp modelId="{07A1FD7E-AE2D-4377-BF32-B578F7D19B68}">
      <dsp:nvSpPr>
        <dsp:cNvPr id="0" name=""/>
        <dsp:cNvSpPr/>
      </dsp:nvSpPr>
      <dsp:spPr>
        <a:xfrm>
          <a:off x="2429836" y="509755"/>
          <a:ext cx="3369926" cy="3369926"/>
        </a:xfrm>
        <a:custGeom>
          <a:avLst/>
          <a:gdLst/>
          <a:ahLst/>
          <a:cxnLst/>
          <a:rect l="0" t="0" r="0" b="0"/>
          <a:pathLst>
            <a:path>
              <a:moveTo>
                <a:pt x="2685482" y="329211"/>
              </a:moveTo>
              <a:arcTo wR="1684963" hR="1684963" stAng="18385597" swAng="1635919"/>
            </a:path>
          </a:pathLst>
        </a:custGeom>
        <a:noFill/>
        <a:ln w="3175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FE8F85BF-1A7E-4DC6-9F38-A9C8CBDC3D2D}">
      <dsp:nvSpPr>
        <dsp:cNvPr id="0" name=""/>
        <dsp:cNvSpPr/>
      </dsp:nvSpPr>
      <dsp:spPr>
        <a:xfrm>
          <a:off x="5016183" y="1685391"/>
          <a:ext cx="1567160" cy="10186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CA" sz="1800" kern="1200" dirty="0" smtClean="0"/>
            <a:t>Outputs</a:t>
          </a:r>
          <a:endParaRPr lang="en-CA" sz="1800" kern="1200" dirty="0"/>
        </a:p>
        <a:p>
          <a:pPr marL="114300" lvl="1" indent="-114300" algn="l" defTabSz="622300">
            <a:lnSpc>
              <a:spcPct val="90000"/>
            </a:lnSpc>
            <a:spcBef>
              <a:spcPct val="0"/>
            </a:spcBef>
            <a:spcAft>
              <a:spcPct val="15000"/>
            </a:spcAft>
            <a:buChar char="••"/>
          </a:pPr>
          <a:r>
            <a:rPr lang="en-CA" sz="1400" kern="1200" dirty="0" smtClean="0"/>
            <a:t>Thrusters</a:t>
          </a:r>
          <a:endParaRPr lang="en-CA" sz="1400" kern="1200" dirty="0"/>
        </a:p>
        <a:p>
          <a:pPr marL="114300" lvl="1" indent="-114300" algn="l" defTabSz="622300">
            <a:lnSpc>
              <a:spcPct val="90000"/>
            </a:lnSpc>
            <a:spcBef>
              <a:spcPct val="0"/>
            </a:spcBef>
            <a:spcAft>
              <a:spcPct val="15000"/>
            </a:spcAft>
            <a:buChar char="••"/>
          </a:pPr>
          <a:r>
            <a:rPr lang="en-CA" sz="1400" kern="1200" dirty="0" smtClean="0"/>
            <a:t>Video monitor</a:t>
          </a:r>
          <a:endParaRPr lang="en-CA" sz="1400" kern="1200" dirty="0"/>
        </a:p>
      </dsp:txBody>
      <dsp:txXfrm>
        <a:off x="5065910" y="1735118"/>
        <a:ext cx="1467706" cy="919200"/>
      </dsp:txXfrm>
    </dsp:sp>
    <dsp:sp modelId="{F8805DB0-7246-44A7-ADD9-157D0368A25B}">
      <dsp:nvSpPr>
        <dsp:cNvPr id="0" name=""/>
        <dsp:cNvSpPr/>
      </dsp:nvSpPr>
      <dsp:spPr>
        <a:xfrm>
          <a:off x="2429836" y="509755"/>
          <a:ext cx="3369926" cy="3369926"/>
        </a:xfrm>
        <a:custGeom>
          <a:avLst/>
          <a:gdLst/>
          <a:ahLst/>
          <a:cxnLst/>
          <a:rect l="0" t="0" r="0" b="0"/>
          <a:pathLst>
            <a:path>
              <a:moveTo>
                <a:pt x="3195404" y="2431735"/>
              </a:moveTo>
              <a:arcTo wR="1684963" hR="1684963" stAng="1578485" swAng="1635919"/>
            </a:path>
          </a:pathLst>
        </a:custGeom>
        <a:noFill/>
        <a:ln w="3175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1CBEB5C5-4524-4E1D-9FAD-BE136DCC7536}">
      <dsp:nvSpPr>
        <dsp:cNvPr id="0" name=""/>
        <dsp:cNvSpPr/>
      </dsp:nvSpPr>
      <dsp:spPr>
        <a:xfrm>
          <a:off x="3331219" y="3370354"/>
          <a:ext cx="1567160" cy="10186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CA" sz="1800" kern="1200" dirty="0" smtClean="0"/>
            <a:t>Human operator(s)</a:t>
          </a:r>
          <a:endParaRPr lang="en-CA" sz="1800" kern="1200" dirty="0"/>
        </a:p>
      </dsp:txBody>
      <dsp:txXfrm>
        <a:off x="3380946" y="3420081"/>
        <a:ext cx="1467706" cy="919200"/>
      </dsp:txXfrm>
    </dsp:sp>
    <dsp:sp modelId="{454633F0-0E92-49F8-862B-2DC0A11E8B25}">
      <dsp:nvSpPr>
        <dsp:cNvPr id="0" name=""/>
        <dsp:cNvSpPr/>
      </dsp:nvSpPr>
      <dsp:spPr>
        <a:xfrm>
          <a:off x="2429836" y="509755"/>
          <a:ext cx="3369926" cy="3369926"/>
        </a:xfrm>
        <a:custGeom>
          <a:avLst/>
          <a:gdLst/>
          <a:ahLst/>
          <a:cxnLst/>
          <a:rect l="0" t="0" r="0" b="0"/>
          <a:pathLst>
            <a:path>
              <a:moveTo>
                <a:pt x="684444" y="3040715"/>
              </a:moveTo>
              <a:arcTo wR="1684963" hR="1684963" stAng="7585597" swAng="1635919"/>
            </a:path>
          </a:pathLst>
        </a:custGeom>
        <a:noFill/>
        <a:ln w="3175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011073EA-95BF-4304-8EB7-755E04ED9A14}">
      <dsp:nvSpPr>
        <dsp:cNvPr id="0" name=""/>
        <dsp:cNvSpPr/>
      </dsp:nvSpPr>
      <dsp:spPr>
        <a:xfrm>
          <a:off x="1646256" y="1685391"/>
          <a:ext cx="1567160" cy="101865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CA" sz="1800" kern="1200" dirty="0" smtClean="0"/>
            <a:t>Inputs</a:t>
          </a:r>
          <a:endParaRPr lang="en-CA" sz="1800" kern="1200" dirty="0"/>
        </a:p>
        <a:p>
          <a:pPr marL="114300" lvl="1" indent="-114300" algn="l" defTabSz="622300">
            <a:lnSpc>
              <a:spcPct val="90000"/>
            </a:lnSpc>
            <a:spcBef>
              <a:spcPct val="0"/>
            </a:spcBef>
            <a:spcAft>
              <a:spcPct val="15000"/>
            </a:spcAft>
            <a:buChar char="••"/>
          </a:pPr>
          <a:r>
            <a:rPr lang="en-CA" sz="1400" kern="1200" dirty="0" smtClean="0"/>
            <a:t>Joystick</a:t>
          </a:r>
          <a:endParaRPr lang="en-CA" sz="1400" kern="1200" dirty="0"/>
        </a:p>
        <a:p>
          <a:pPr marL="114300" lvl="1" indent="-114300" algn="l" defTabSz="622300">
            <a:lnSpc>
              <a:spcPct val="90000"/>
            </a:lnSpc>
            <a:spcBef>
              <a:spcPct val="0"/>
            </a:spcBef>
            <a:spcAft>
              <a:spcPct val="15000"/>
            </a:spcAft>
            <a:buChar char="••"/>
          </a:pPr>
          <a:r>
            <a:rPr lang="en-CA" sz="1400" kern="1200" dirty="0" smtClean="0"/>
            <a:t>Camera</a:t>
          </a:r>
          <a:endParaRPr lang="en-CA" sz="1400" kern="1200" dirty="0"/>
        </a:p>
      </dsp:txBody>
      <dsp:txXfrm>
        <a:off x="1695983" y="1735118"/>
        <a:ext cx="1467706" cy="919200"/>
      </dsp:txXfrm>
    </dsp:sp>
    <dsp:sp modelId="{6529E769-7077-4EBD-8C37-6E151C64F633}">
      <dsp:nvSpPr>
        <dsp:cNvPr id="0" name=""/>
        <dsp:cNvSpPr/>
      </dsp:nvSpPr>
      <dsp:spPr>
        <a:xfrm>
          <a:off x="2429836" y="509755"/>
          <a:ext cx="3369926" cy="3369926"/>
        </a:xfrm>
        <a:custGeom>
          <a:avLst/>
          <a:gdLst/>
          <a:ahLst/>
          <a:cxnLst/>
          <a:rect l="0" t="0" r="0" b="0"/>
          <a:pathLst>
            <a:path>
              <a:moveTo>
                <a:pt x="174521" y="938191"/>
              </a:moveTo>
              <a:arcTo wR="1684963" hR="1684963" stAng="12378485" swAng="1635919"/>
            </a:path>
          </a:pathLst>
        </a:custGeom>
        <a:noFill/>
        <a:ln w="3175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5BEAB840-36D5-486A-A117-855F7F8350DC}" type="datetimeFigureOut">
              <a:rPr lang="en-CA" smtClean="0"/>
              <a:pPr/>
              <a:t>21/07/2012</a:t>
            </a:fld>
            <a:endParaRPr lang="en-CA"/>
          </a:p>
        </p:txBody>
      </p:sp>
      <p:sp>
        <p:nvSpPr>
          <p:cNvPr id="19" name="Footer Placeholder 18"/>
          <p:cNvSpPr>
            <a:spLocks noGrp="1"/>
          </p:cNvSpPr>
          <p:nvPr>
            <p:ph type="ftr" sz="quarter" idx="11"/>
          </p:nvPr>
        </p:nvSpPr>
        <p:spPr/>
        <p:txBody>
          <a:bodyPr/>
          <a:lstStyle/>
          <a:p>
            <a:endParaRPr lang="en-CA"/>
          </a:p>
        </p:txBody>
      </p:sp>
      <p:sp>
        <p:nvSpPr>
          <p:cNvPr id="27" name="Slide Number Placeholder 26"/>
          <p:cNvSpPr>
            <a:spLocks noGrp="1"/>
          </p:cNvSpPr>
          <p:nvPr>
            <p:ph type="sldNum" sz="quarter" idx="12"/>
          </p:nvPr>
        </p:nvSpPr>
        <p:spPr/>
        <p:txBody>
          <a:bodyPr/>
          <a:lstStyle/>
          <a:p>
            <a:fld id="{002A37D2-10CD-4A25-9DFE-C433EDB75EA7}"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EAB840-36D5-486A-A117-855F7F8350DC}" type="datetimeFigureOut">
              <a:rPr lang="en-CA" smtClean="0"/>
              <a:pPr/>
              <a:t>21/07/2012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02A37D2-10CD-4A25-9DFE-C433EDB75EA7}"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EAB840-36D5-486A-A117-855F7F8350DC}" type="datetimeFigureOut">
              <a:rPr lang="en-CA" smtClean="0"/>
              <a:pPr/>
              <a:t>21/07/2012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02A37D2-10CD-4A25-9DFE-C433EDB75EA7}"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EAB840-36D5-486A-A117-855F7F8350DC}" type="datetimeFigureOut">
              <a:rPr lang="en-CA" smtClean="0"/>
              <a:pPr/>
              <a:t>21/07/2012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02A37D2-10CD-4A25-9DFE-C433EDB75EA7}"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BEAB840-36D5-486A-A117-855F7F8350DC}" type="datetimeFigureOut">
              <a:rPr lang="en-CA" smtClean="0"/>
              <a:pPr/>
              <a:t>21/07/2012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02A37D2-10CD-4A25-9DFE-C433EDB75EA7}" type="slidenum">
              <a:rPr lang="en-CA" smtClean="0"/>
              <a:pPr/>
              <a:t>‹#›</a:t>
            </a:fld>
            <a:endParaRPr lang="en-C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BEAB840-36D5-486A-A117-855F7F8350DC}" type="datetimeFigureOut">
              <a:rPr lang="en-CA" smtClean="0"/>
              <a:pPr/>
              <a:t>21/07/2012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02A37D2-10CD-4A25-9DFE-C433EDB75EA7}"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5BEAB840-36D5-486A-A117-855F7F8350DC}" type="datetimeFigureOut">
              <a:rPr lang="en-CA" smtClean="0"/>
              <a:pPr/>
              <a:t>21/07/2012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02A37D2-10CD-4A25-9DFE-C433EDB75EA7}"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5BEAB840-36D5-486A-A117-855F7F8350DC}" type="datetimeFigureOut">
              <a:rPr lang="en-CA" smtClean="0"/>
              <a:pPr/>
              <a:t>21/07/2012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02A37D2-10CD-4A25-9DFE-C433EDB75EA7}"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EAB840-36D5-486A-A117-855F7F8350DC}" type="datetimeFigureOut">
              <a:rPr lang="en-CA" smtClean="0"/>
              <a:pPr/>
              <a:t>21/07/2012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02A37D2-10CD-4A25-9DFE-C433EDB75EA7}"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BEAB840-36D5-486A-A117-855F7F8350DC}" type="datetimeFigureOut">
              <a:rPr lang="en-CA" smtClean="0"/>
              <a:pPr/>
              <a:t>21/07/2012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02A37D2-10CD-4A25-9DFE-C433EDB75EA7}"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BEAB840-36D5-486A-A117-855F7F8350DC}" type="datetimeFigureOut">
              <a:rPr lang="en-CA" smtClean="0"/>
              <a:pPr/>
              <a:t>21/07/2012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8077200" y="6356350"/>
            <a:ext cx="609600" cy="365125"/>
          </a:xfrm>
        </p:spPr>
        <p:txBody>
          <a:bodyPr/>
          <a:lstStyle/>
          <a:p>
            <a:fld id="{002A37D2-10CD-4A25-9DFE-C433EDB75EA7}" type="slidenum">
              <a:rPr lang="en-CA" smtClean="0"/>
              <a:pPr/>
              <a:t>‹#›</a:t>
            </a:fld>
            <a:endParaRPr lang="en-CA"/>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EAB840-36D5-486A-A117-855F7F8350DC}" type="datetimeFigureOut">
              <a:rPr lang="en-CA" smtClean="0"/>
              <a:pPr/>
              <a:t>21/07/2012</a:t>
            </a:fld>
            <a:endParaRPr lang="en-CA"/>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CA"/>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02A37D2-10CD-4A25-9DFE-C433EDB75EA7}" type="slidenum">
              <a:rPr lang="en-CA" smtClean="0"/>
              <a:pPr/>
              <a:t>‹#›</a:t>
            </a:fld>
            <a:endParaRPr lang="en-CA"/>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arduino.cc/"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arduino.cc/en/Guide/Environment"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arduino.cc/en/Guide/Environment"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arduino.cc/en/Reference/HomePage"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youtube.com/watch?v=fCxzA9_kg6s&amp;feature=list_other&amp;playnext=1&amp;list=SPA567CE235D39FA84"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arduino.cc/en/Tutorial/HomePag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arduino.cc/en/Tutorial/HomePag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arduino.cc/en/Tutorial/HomePage"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youtube.com/watch?v=abWCy_aOSwY&amp;feature=bf_next&amp;list=SPA567CE235D39FA84" TargetMode="External"/><Relationship Id="rId2" Type="http://schemas.openxmlformats.org/officeDocument/2006/relationships/hyperlink" Target="http://www.youtube.com/watch?v=_LCCGFSMOr4&amp;feature=autoplay&amp;list=SPA567CE235D39FA84&amp;playnext=2"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arduino.cc/en/Tutorial/HomePage"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youtube.com/watch?v=js4TK0U848I"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smtClean="0"/>
              <a:t>MODULE 9 – CONTROL SYSTEMS: MICROPROCESSOR CONTROL</a:t>
            </a:r>
            <a:endParaRPr lang="en-CA" dirty="0"/>
          </a:p>
        </p:txBody>
      </p:sp>
      <p:sp>
        <p:nvSpPr>
          <p:cNvPr id="3" name="Subtitle 2"/>
          <p:cNvSpPr>
            <a:spLocks noGrp="1"/>
          </p:cNvSpPr>
          <p:nvPr>
            <p:ph type="subTitle" idx="1"/>
          </p:nvPr>
        </p:nvSpPr>
        <p:spPr/>
        <p:txBody>
          <a:bodyPr/>
          <a:lstStyle/>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3212976"/>
            <a:ext cx="3986808" cy="2755327"/>
          </a:xfrm>
          <a:prstGeom prst="rect">
            <a:avLst/>
          </a:prstGeom>
          <a:ln w="82550" cap="rnd">
            <a:solidFill>
              <a:schemeClr val="tx1"/>
            </a:solidFill>
            <a:round/>
          </a:ln>
          <a:effectLst>
            <a:outerShdw blurRad="50800" dist="38100" dir="2700000" sx="103000" sy="103000" algn="tl" rotWithShape="0">
              <a:prstClr val="black">
                <a:alpha val="25000"/>
              </a:prstClr>
            </a:outerShdw>
          </a:effectLst>
        </p:spPr>
      </p:pic>
    </p:spTree>
    <p:extLst>
      <p:ext uri="{BB962C8B-B14F-4D97-AF65-F5344CB8AC3E}">
        <p14:creationId xmlns:p14="http://schemas.microsoft.com/office/powerpoint/2010/main" val="41679587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ROV Output Devices</a:t>
            </a:r>
            <a:endParaRPr lang="en-CA" dirty="0"/>
          </a:p>
        </p:txBody>
      </p:sp>
      <p:sp>
        <p:nvSpPr>
          <p:cNvPr id="8" name="Content Placeholder 7"/>
          <p:cNvSpPr>
            <a:spLocks noGrp="1"/>
          </p:cNvSpPr>
          <p:nvPr>
            <p:ph idx="1"/>
          </p:nvPr>
        </p:nvSpPr>
        <p:spPr/>
        <p:txBody>
          <a:bodyPr/>
          <a:lstStyle/>
          <a:p>
            <a:endParaRPr lang="en-CA" dirty="0"/>
          </a:p>
        </p:txBody>
      </p:sp>
      <p:pic>
        <p:nvPicPr>
          <p:cNvPr id="2050" name="Picture 2" descr="C:\Users\Dwight\AppData\Local\Microsoft\Windows\Temporary Internet Files\Content.IE5\FW1TVFPV\MC90043251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405658"/>
            <a:ext cx="1762125" cy="14097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wight\AppData\Local\Microsoft\Windows\Temporary Internet Files\Content.IE5\FW1TVFPV\MC90033554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2340542"/>
            <a:ext cx="2276272" cy="22103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wight\AppData\Local\Microsoft\Windows\Temporary Internet Files\Content.IE5\FW1TVFPV\MP90043846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824" y="4520862"/>
            <a:ext cx="1999297" cy="150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627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Definitions (cont’d)</a:t>
            </a:r>
            <a:endParaRPr lang="en-CA" dirty="0"/>
          </a:p>
        </p:txBody>
      </p:sp>
      <p:sp>
        <p:nvSpPr>
          <p:cNvPr id="3" name="Content Placeholder 2"/>
          <p:cNvSpPr>
            <a:spLocks noGrp="1"/>
          </p:cNvSpPr>
          <p:nvPr>
            <p:ph idx="1"/>
          </p:nvPr>
        </p:nvSpPr>
        <p:spPr/>
        <p:txBody>
          <a:bodyPr/>
          <a:lstStyle/>
          <a:p>
            <a:r>
              <a:rPr lang="en-CA" dirty="0" smtClean="0"/>
              <a:t>Control System:</a:t>
            </a:r>
          </a:p>
          <a:p>
            <a:pPr lvl="1"/>
            <a:r>
              <a:rPr lang="en-CA" dirty="0" smtClean="0"/>
              <a:t>A control system </a:t>
            </a:r>
            <a:r>
              <a:rPr lang="en-CA" baseline="0" dirty="0" smtClean="0"/>
              <a:t>regulates outputs based upon a</a:t>
            </a:r>
            <a:r>
              <a:rPr lang="en-CA" dirty="0" smtClean="0"/>
              <a:t> set of inputs and </a:t>
            </a:r>
            <a:r>
              <a:rPr lang="en-CA" baseline="0" dirty="0" smtClean="0"/>
              <a:t>an established control protocol.</a:t>
            </a:r>
            <a:r>
              <a:rPr lang="en-CA" dirty="0" smtClean="0"/>
              <a:t> </a:t>
            </a:r>
          </a:p>
          <a:p>
            <a:pPr lvl="1"/>
            <a:r>
              <a:rPr lang="en-CA" dirty="0" smtClean="0"/>
              <a:t>On an ROV, the control system is</a:t>
            </a:r>
            <a:r>
              <a:rPr lang="en-CA" baseline="0" dirty="0" smtClean="0"/>
              <a:t> comprised of inputs, outputs as indicated above, one or more computers, and of course, one or more human operators</a:t>
            </a:r>
          </a:p>
        </p:txBody>
      </p:sp>
    </p:spTree>
    <p:extLst>
      <p:ext uri="{BB962C8B-B14F-4D97-AF65-F5344CB8AC3E}">
        <p14:creationId xmlns:p14="http://schemas.microsoft.com/office/powerpoint/2010/main" val="3407167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ROV Control System</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892275"/>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5687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Computers in ROVs</a:t>
            </a:r>
            <a:endParaRPr lang="en-CA" dirty="0"/>
          </a:p>
        </p:txBody>
      </p:sp>
      <p:sp>
        <p:nvSpPr>
          <p:cNvPr id="3" name="Content Placeholder 2"/>
          <p:cNvSpPr>
            <a:spLocks noGrp="1"/>
          </p:cNvSpPr>
          <p:nvPr>
            <p:ph idx="1"/>
          </p:nvPr>
        </p:nvSpPr>
        <p:spPr/>
        <p:txBody>
          <a:bodyPr/>
          <a:lstStyle/>
          <a:p>
            <a:r>
              <a:rPr lang="en-CA" dirty="0" smtClean="0"/>
              <a:t>Industrial ROVs rely on one or more computers for  control</a:t>
            </a:r>
          </a:p>
          <a:p>
            <a:r>
              <a:rPr lang="en-CA" dirty="0" smtClean="0"/>
              <a:t>The computers may be either on board the ROV, at the surface, or distributed</a:t>
            </a:r>
          </a:p>
          <a:p>
            <a:r>
              <a:rPr lang="en-CA" dirty="0" smtClean="0"/>
              <a:t>Computers may include the desktop or notebook type that we use regularly but will also likely include one</a:t>
            </a:r>
            <a:r>
              <a:rPr lang="en-CA" baseline="0" dirty="0" smtClean="0"/>
              <a:t> or more </a:t>
            </a:r>
            <a:r>
              <a:rPr lang="en-CA" dirty="0" smtClean="0"/>
              <a:t>embedded controllers</a:t>
            </a:r>
          </a:p>
        </p:txBody>
      </p:sp>
    </p:spTree>
    <p:extLst>
      <p:ext uri="{BB962C8B-B14F-4D97-AF65-F5344CB8AC3E}">
        <p14:creationId xmlns:p14="http://schemas.microsoft.com/office/powerpoint/2010/main" val="26072155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Embedded Controller</a:t>
            </a:r>
            <a:endParaRPr lang="en-CA" dirty="0"/>
          </a:p>
        </p:txBody>
      </p:sp>
      <p:sp>
        <p:nvSpPr>
          <p:cNvPr id="3" name="Content Placeholder 2"/>
          <p:cNvSpPr>
            <a:spLocks noGrp="1"/>
          </p:cNvSpPr>
          <p:nvPr>
            <p:ph idx="1"/>
          </p:nvPr>
        </p:nvSpPr>
        <p:spPr/>
        <p:txBody>
          <a:bodyPr>
            <a:normAutofit/>
          </a:bodyPr>
          <a:lstStyle/>
          <a:p>
            <a:r>
              <a:rPr lang="en-CA" dirty="0" smtClean="0"/>
              <a:t>An Embedded Controller incorporates all of the components</a:t>
            </a:r>
            <a:r>
              <a:rPr lang="en-CA" baseline="0" dirty="0" smtClean="0"/>
              <a:t> of a microprocessor system on a single integrated circuit (chip).  These components include:</a:t>
            </a:r>
          </a:p>
          <a:p>
            <a:pPr lvl="1"/>
            <a:r>
              <a:rPr lang="en-CA" dirty="0" smtClean="0"/>
              <a:t>Microprocessor</a:t>
            </a:r>
          </a:p>
          <a:p>
            <a:pPr lvl="1"/>
            <a:r>
              <a:rPr lang="en-CA" dirty="0" smtClean="0"/>
              <a:t>Memory</a:t>
            </a:r>
          </a:p>
          <a:p>
            <a:pPr lvl="1"/>
            <a:r>
              <a:rPr lang="en-CA" dirty="0" err="1" smtClean="0"/>
              <a:t>Input/Output</a:t>
            </a:r>
            <a:endParaRPr lang="en-CA" dirty="0" smtClean="0"/>
          </a:p>
          <a:p>
            <a:pPr lvl="2"/>
            <a:r>
              <a:rPr lang="en-CA" dirty="0" smtClean="0"/>
              <a:t>Pins that receive inputs from other system devices</a:t>
            </a:r>
          </a:p>
          <a:p>
            <a:pPr lvl="2"/>
            <a:r>
              <a:rPr lang="en-CA" dirty="0" smtClean="0"/>
              <a:t>Pins that provide</a:t>
            </a:r>
            <a:r>
              <a:rPr lang="en-CA" baseline="0" dirty="0" smtClean="0"/>
              <a:t> outputs to other system devices</a:t>
            </a:r>
          </a:p>
          <a:p>
            <a:pPr lvl="0"/>
            <a:r>
              <a:rPr lang="en-CA" dirty="0" smtClean="0"/>
              <a:t>Now,</a:t>
            </a:r>
            <a:r>
              <a:rPr lang="en-CA" baseline="0" dirty="0" smtClean="0"/>
              <a:t> consider the function of each of these components</a:t>
            </a:r>
          </a:p>
        </p:txBody>
      </p:sp>
    </p:spTree>
    <p:extLst>
      <p:ext uri="{BB962C8B-B14F-4D97-AF65-F5344CB8AC3E}">
        <p14:creationId xmlns:p14="http://schemas.microsoft.com/office/powerpoint/2010/main" val="3601019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Microprocessor</a:t>
            </a:r>
            <a:endParaRPr lang="en-CA" dirty="0"/>
          </a:p>
        </p:txBody>
      </p:sp>
      <p:sp>
        <p:nvSpPr>
          <p:cNvPr id="3" name="Content Placeholder 2"/>
          <p:cNvSpPr>
            <a:spLocks noGrp="1"/>
          </p:cNvSpPr>
          <p:nvPr>
            <p:ph idx="1"/>
          </p:nvPr>
        </p:nvSpPr>
        <p:spPr/>
        <p:txBody>
          <a:bodyPr/>
          <a:lstStyle/>
          <a:p>
            <a:r>
              <a:rPr lang="en-CA" dirty="0" smtClean="0"/>
              <a:t>This is the brain of an embedded controller.  It is responsible for:</a:t>
            </a:r>
          </a:p>
          <a:p>
            <a:pPr lvl="1"/>
            <a:r>
              <a:rPr lang="en-CA" dirty="0" smtClean="0"/>
              <a:t>Controlling the flow and timing of the computer program</a:t>
            </a:r>
          </a:p>
          <a:p>
            <a:pPr lvl="1"/>
            <a:r>
              <a:rPr lang="en-CA" dirty="0" smtClean="0"/>
              <a:t>Performing all arithmetic and logic operations</a:t>
            </a:r>
          </a:p>
          <a:p>
            <a:pPr lvl="1"/>
            <a:r>
              <a:rPr lang="en-CA" dirty="0" smtClean="0"/>
              <a:t>Exchanging information with the memory and input/output devices</a:t>
            </a:r>
          </a:p>
        </p:txBody>
      </p:sp>
      <p:pic>
        <p:nvPicPr>
          <p:cNvPr id="1027" name="Picture 3" descr="C:\Users\Dwight\AppData\Local\Microsoft\Windows\Temporary Internet Files\Content.IE5\3J67TKTH\MC90008228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66366" y="4653136"/>
            <a:ext cx="1861718" cy="1860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2100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Memory</a:t>
            </a:r>
            <a:endParaRPr lang="en-CA" dirty="0"/>
          </a:p>
        </p:txBody>
      </p:sp>
      <p:sp>
        <p:nvSpPr>
          <p:cNvPr id="3" name="Content Placeholder 2"/>
          <p:cNvSpPr>
            <a:spLocks noGrp="1"/>
          </p:cNvSpPr>
          <p:nvPr>
            <p:ph idx="1"/>
          </p:nvPr>
        </p:nvSpPr>
        <p:spPr/>
        <p:txBody>
          <a:bodyPr/>
          <a:lstStyle/>
          <a:p>
            <a:r>
              <a:rPr lang="en-CA" dirty="0"/>
              <a:t>E</a:t>
            </a:r>
            <a:r>
              <a:rPr lang="en-CA" dirty="0" smtClean="0"/>
              <a:t>mbedded controllers use two types of memory:</a:t>
            </a:r>
          </a:p>
          <a:p>
            <a:pPr lvl="1"/>
            <a:r>
              <a:rPr lang="en-CA" dirty="0" smtClean="0"/>
              <a:t>EEPROM (Electrically Erasable Programmable Read Only Memory) is non-volatile memory.  That is, the information remains even through a power-down.</a:t>
            </a:r>
          </a:p>
          <a:p>
            <a:pPr lvl="1"/>
            <a:r>
              <a:rPr lang="en-CA" dirty="0" smtClean="0"/>
              <a:t> RAM (Random Access Memory) is volatile memory.  That is, the information is lost when the controller loses power.</a:t>
            </a:r>
          </a:p>
        </p:txBody>
      </p:sp>
      <p:pic>
        <p:nvPicPr>
          <p:cNvPr id="2050" name="Picture 2" descr="C:\Users\Dwight\AppData\Local\Microsoft\Windows\Temporary Internet Files\Content.IE5\OKFRLDHI\MP90038531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0112" y="4437111"/>
            <a:ext cx="1440161" cy="2016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727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Memory (cont’d)</a:t>
            </a:r>
            <a:endParaRPr lang="en-CA" dirty="0"/>
          </a:p>
        </p:txBody>
      </p:sp>
      <p:sp>
        <p:nvSpPr>
          <p:cNvPr id="3" name="Content Placeholder 2"/>
          <p:cNvSpPr>
            <a:spLocks noGrp="1"/>
          </p:cNvSpPr>
          <p:nvPr>
            <p:ph idx="1"/>
          </p:nvPr>
        </p:nvSpPr>
        <p:spPr/>
        <p:txBody>
          <a:bodyPr/>
          <a:lstStyle/>
          <a:p>
            <a:r>
              <a:rPr lang="en-CA" dirty="0" smtClean="0"/>
              <a:t>Note that the </a:t>
            </a:r>
            <a:r>
              <a:rPr lang="en-CA" dirty="0" smtClean="0"/>
              <a:t>main difference </a:t>
            </a:r>
            <a:r>
              <a:rPr lang="en-CA" dirty="0" smtClean="0"/>
              <a:t>between EEPROM and RAM </a:t>
            </a:r>
            <a:r>
              <a:rPr lang="en-CA" dirty="0" smtClean="0"/>
              <a:t>is volatility</a:t>
            </a:r>
            <a:r>
              <a:rPr lang="en-CA" dirty="0" smtClean="0"/>
              <a:t>. If information has to be available next time you power up, such as the program, it</a:t>
            </a:r>
            <a:r>
              <a:rPr lang="en-CA" baseline="0" dirty="0" smtClean="0"/>
              <a:t> must be stored in EEPROM.</a:t>
            </a:r>
          </a:p>
          <a:p>
            <a:pPr marL="274320" marR="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CA" sz="2600" kern="1200" dirty="0" smtClean="0">
                <a:solidFill>
                  <a:schemeClr val="tx1"/>
                </a:solidFill>
                <a:effectLst/>
                <a:latin typeface="+mn-lt"/>
                <a:ea typeface="+mn-ea"/>
                <a:cs typeface="+mn-cs"/>
              </a:rPr>
              <a:t>Why </a:t>
            </a:r>
            <a:r>
              <a:rPr kumimoji="0" lang="en-CA" sz="2600" kern="1200" dirty="0" smtClean="0">
                <a:solidFill>
                  <a:schemeClr val="tx1"/>
                </a:solidFill>
                <a:effectLst/>
                <a:latin typeface="+mn-lt"/>
                <a:ea typeface="+mn-ea"/>
                <a:cs typeface="+mn-cs"/>
              </a:rPr>
              <a:t>bother </a:t>
            </a:r>
            <a:r>
              <a:rPr kumimoji="0" lang="en-CA" sz="2600" kern="1200" dirty="0" smtClean="0">
                <a:solidFill>
                  <a:schemeClr val="tx1"/>
                </a:solidFill>
                <a:effectLst/>
                <a:latin typeface="+mn-lt"/>
                <a:ea typeface="+mn-ea"/>
                <a:cs typeface="+mn-cs"/>
              </a:rPr>
              <a:t>with RAM</a:t>
            </a:r>
            <a:r>
              <a:rPr kumimoji="0" lang="en-CA" sz="2600" kern="1200" baseline="0" dirty="0" smtClean="0">
                <a:solidFill>
                  <a:schemeClr val="tx1"/>
                </a:solidFill>
                <a:effectLst/>
                <a:latin typeface="+mn-lt"/>
                <a:ea typeface="+mn-ea"/>
                <a:cs typeface="+mn-cs"/>
              </a:rPr>
              <a:t> since we can write to EEPROM</a:t>
            </a:r>
            <a:r>
              <a:rPr kumimoji="0" lang="en-CA" sz="2600" kern="1200" baseline="0" dirty="0" smtClean="0">
                <a:solidFill>
                  <a:schemeClr val="tx1"/>
                </a:solidFill>
                <a:effectLst/>
                <a:latin typeface="+mn-lt"/>
                <a:ea typeface="+mn-ea"/>
                <a:cs typeface="+mn-cs"/>
              </a:rPr>
              <a:t>?</a:t>
            </a:r>
          </a:p>
          <a:p>
            <a:pPr lvl="1" indent="-274320">
              <a:buClr>
                <a:schemeClr val="accent3"/>
              </a:buClr>
              <a:buSzPct val="95000"/>
              <a:defRPr/>
            </a:pPr>
            <a:r>
              <a:rPr kumimoji="0" lang="en-CA" sz="2400" kern="1200" baseline="0" dirty="0" smtClean="0">
                <a:solidFill>
                  <a:schemeClr val="tx1"/>
                </a:solidFill>
                <a:effectLst/>
                <a:latin typeface="+mn-lt"/>
                <a:ea typeface="+mn-ea"/>
                <a:cs typeface="+mn-cs"/>
              </a:rPr>
              <a:t>It </a:t>
            </a:r>
            <a:r>
              <a:rPr kumimoji="0" lang="en-CA" sz="2400" kern="1200" baseline="0" dirty="0" smtClean="0">
                <a:solidFill>
                  <a:schemeClr val="tx1"/>
                </a:solidFill>
                <a:effectLst/>
                <a:latin typeface="+mn-lt"/>
                <a:ea typeface="+mn-ea"/>
                <a:cs typeface="+mn-cs"/>
              </a:rPr>
              <a:t>is faster to write to RAM and computers are</a:t>
            </a:r>
            <a:r>
              <a:rPr kumimoji="0" lang="en-CA" sz="2400" kern="1200" dirty="0" smtClean="0">
                <a:solidFill>
                  <a:schemeClr val="tx1"/>
                </a:solidFill>
                <a:effectLst/>
                <a:latin typeface="+mn-lt"/>
                <a:ea typeface="+mn-ea"/>
                <a:cs typeface="+mn-cs"/>
              </a:rPr>
              <a:t> prized for their </a:t>
            </a:r>
            <a:r>
              <a:rPr kumimoji="0" lang="en-CA" sz="2400" kern="1200" baseline="0" dirty="0" smtClean="0">
                <a:solidFill>
                  <a:schemeClr val="tx1"/>
                </a:solidFill>
                <a:effectLst/>
                <a:latin typeface="+mn-lt"/>
                <a:ea typeface="+mn-ea"/>
                <a:cs typeface="+mn-cs"/>
              </a:rPr>
              <a:t>speed.</a:t>
            </a:r>
          </a:p>
        </p:txBody>
      </p:sp>
      <p:pic>
        <p:nvPicPr>
          <p:cNvPr id="3074" name="Picture 2" descr="C:\Users\Dwight\AppData\Local\Microsoft\Windows\Temporary Internet Files\Content.IE5\DZ5BZEKB\MC90011588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4509120"/>
            <a:ext cx="2448272" cy="2138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62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Input/Output</a:t>
            </a:r>
            <a:endParaRPr lang="en-CA" dirty="0"/>
          </a:p>
        </p:txBody>
      </p:sp>
      <p:sp>
        <p:nvSpPr>
          <p:cNvPr id="3" name="Content Placeholder 2"/>
          <p:cNvSpPr>
            <a:spLocks noGrp="1"/>
          </p:cNvSpPr>
          <p:nvPr>
            <p:ph idx="1"/>
          </p:nvPr>
        </p:nvSpPr>
        <p:spPr/>
        <p:txBody>
          <a:bodyPr/>
          <a:lstStyle/>
          <a:p>
            <a:r>
              <a:rPr lang="en-CA" dirty="0" smtClean="0"/>
              <a:t>The embedded controller uses dedicated pins to communicate</a:t>
            </a:r>
            <a:r>
              <a:rPr lang="en-CA" baseline="0" dirty="0" smtClean="0"/>
              <a:t> with the input and output devices </a:t>
            </a:r>
          </a:p>
          <a:p>
            <a:r>
              <a:rPr lang="en-CA" baseline="0" dirty="0" smtClean="0"/>
              <a:t>The input pins receive signals from the human operator and sensors on the ROV</a:t>
            </a:r>
          </a:p>
          <a:p>
            <a:r>
              <a:rPr lang="en-CA" baseline="0" dirty="0" smtClean="0"/>
              <a:t>The output pins send signals to the human operator and control the thrusters and tools on the ROV</a:t>
            </a:r>
          </a:p>
        </p:txBody>
      </p:sp>
      <p:pic>
        <p:nvPicPr>
          <p:cNvPr id="4098" name="Picture 2" descr="C:\Users\Dwight\AppData\Local\Microsoft\Windows\Temporary Internet Files\Content.IE5\3J67TKTH\MC90019820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499570"/>
            <a:ext cx="1814467" cy="2159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194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Objective 2:</a:t>
            </a:r>
            <a:endParaRPr lang="en-CA" dirty="0"/>
          </a:p>
        </p:txBody>
      </p:sp>
      <p:sp>
        <p:nvSpPr>
          <p:cNvPr id="3" name="Content Placeholder 2"/>
          <p:cNvSpPr>
            <a:spLocks noGrp="1"/>
          </p:cNvSpPr>
          <p:nvPr>
            <p:ph idx="1"/>
          </p:nvPr>
        </p:nvSpPr>
        <p:spPr/>
        <p:txBody>
          <a:bodyPr/>
          <a:lstStyle/>
          <a:p>
            <a:r>
              <a:rPr lang="en-CA" dirty="0" smtClean="0"/>
              <a:t>Describe binary signaling levels representative of a binary 0 and binary 1</a:t>
            </a:r>
          </a:p>
        </p:txBody>
      </p:sp>
    </p:spTree>
    <p:extLst>
      <p:ext uri="{BB962C8B-B14F-4D97-AF65-F5344CB8AC3E}">
        <p14:creationId xmlns:p14="http://schemas.microsoft.com/office/powerpoint/2010/main" val="1701984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Goal</a:t>
            </a:r>
            <a:endParaRPr lang="en-CA" dirty="0"/>
          </a:p>
        </p:txBody>
      </p:sp>
      <p:sp>
        <p:nvSpPr>
          <p:cNvPr id="3" name="Content Placeholder 2"/>
          <p:cNvSpPr>
            <a:spLocks noGrp="1"/>
          </p:cNvSpPr>
          <p:nvPr>
            <p:ph idx="1"/>
          </p:nvPr>
        </p:nvSpPr>
        <p:spPr/>
        <p:txBody>
          <a:bodyPr/>
          <a:lstStyle/>
          <a:p>
            <a:r>
              <a:rPr lang="en-CA" dirty="0" smtClean="0"/>
              <a:t>This module is to provide an introduction to microprocessor control systems and how they can be used for ROV control.  The MATE ROV Control System is used as a reference.</a:t>
            </a:r>
          </a:p>
        </p:txBody>
      </p:sp>
    </p:spTree>
    <p:extLst>
      <p:ext uri="{BB962C8B-B14F-4D97-AF65-F5344CB8AC3E}">
        <p14:creationId xmlns:p14="http://schemas.microsoft.com/office/powerpoint/2010/main" val="10173713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Information Representation</a:t>
            </a:r>
            <a:endParaRPr lang="en-CA" dirty="0"/>
          </a:p>
        </p:txBody>
      </p:sp>
      <p:sp>
        <p:nvSpPr>
          <p:cNvPr id="3" name="Content Placeholder 2"/>
          <p:cNvSpPr>
            <a:spLocks noGrp="1"/>
          </p:cNvSpPr>
          <p:nvPr>
            <p:ph idx="1"/>
          </p:nvPr>
        </p:nvSpPr>
        <p:spPr/>
        <p:txBody>
          <a:bodyPr>
            <a:normAutofit/>
          </a:bodyPr>
          <a:lstStyle/>
          <a:p>
            <a:pPr lvl="0"/>
            <a:r>
              <a:rPr lang="en-CA" dirty="0" smtClean="0"/>
              <a:t>Reference Chapter 9, section </a:t>
            </a:r>
            <a:r>
              <a:rPr lang="en-CA" dirty="0" smtClean="0"/>
              <a:t>5.3 </a:t>
            </a:r>
            <a:r>
              <a:rPr lang="en-CA" dirty="0" smtClean="0"/>
              <a:t>– 5.8</a:t>
            </a:r>
          </a:p>
        </p:txBody>
      </p:sp>
    </p:spTree>
    <p:extLst>
      <p:ext uri="{BB962C8B-B14F-4D97-AF65-F5344CB8AC3E}">
        <p14:creationId xmlns:p14="http://schemas.microsoft.com/office/powerpoint/2010/main" val="40998249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Information Representation</a:t>
            </a:r>
            <a:endParaRPr lang="en-CA" dirty="0"/>
          </a:p>
        </p:txBody>
      </p:sp>
      <p:sp>
        <p:nvSpPr>
          <p:cNvPr id="3" name="Content Placeholder 2"/>
          <p:cNvSpPr>
            <a:spLocks noGrp="1"/>
          </p:cNvSpPr>
          <p:nvPr>
            <p:ph idx="1"/>
          </p:nvPr>
        </p:nvSpPr>
        <p:spPr/>
        <p:txBody>
          <a:bodyPr/>
          <a:lstStyle/>
          <a:p>
            <a:pPr lvl="0"/>
            <a:r>
              <a:rPr lang="en-CA" dirty="0" smtClean="0"/>
              <a:t>Computers </a:t>
            </a:r>
            <a:r>
              <a:rPr lang="en-CA" baseline="0" dirty="0" smtClean="0"/>
              <a:t>represent information as a pattern of 1s and 0s.  Computer</a:t>
            </a:r>
            <a:r>
              <a:rPr lang="en-CA" dirty="0" smtClean="0"/>
              <a:t> </a:t>
            </a:r>
            <a:r>
              <a:rPr lang="en-CA" baseline="0" dirty="0" smtClean="0"/>
              <a:t>electronics are only stable in one of two states.  Hence, they</a:t>
            </a:r>
            <a:r>
              <a:rPr lang="en-CA" dirty="0" smtClean="0"/>
              <a:t> are</a:t>
            </a:r>
            <a:r>
              <a:rPr lang="en-CA" baseline="0" dirty="0" smtClean="0"/>
              <a:t> binary (bi=two) systems.</a:t>
            </a:r>
          </a:p>
          <a:p>
            <a:pPr lvl="0"/>
            <a:r>
              <a:rPr lang="en-CA" baseline="0" dirty="0" smtClean="0"/>
              <a:t>Conventionally, a high voltage (usually 5V) is a 1 and a low voltage (usually 0V) is a 0.</a:t>
            </a:r>
          </a:p>
          <a:p>
            <a:pPr lvl="0"/>
            <a:r>
              <a:rPr lang="en-CA" dirty="0" smtClean="0"/>
              <a:t>N</a:t>
            </a:r>
            <a:r>
              <a:rPr lang="en-CA" baseline="0" dirty="0" smtClean="0"/>
              <a:t>umbers, letters, video, audio, temperature, depth, etc. can be represented in binary format.</a:t>
            </a:r>
            <a:endParaRPr lang="en-CA" dirty="0"/>
          </a:p>
        </p:txBody>
      </p:sp>
      <p:pic>
        <p:nvPicPr>
          <p:cNvPr id="4" name="Picture 2" descr="C:\Users\Dwight\AppData\Local\Microsoft\Windows\Temporary Internet Files\Content.IE5\FW1TVFPV\MC91021588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5013176"/>
            <a:ext cx="2706283" cy="1692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131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Information Communication</a:t>
            </a:r>
            <a:endParaRPr lang="en-CA" dirty="0"/>
          </a:p>
        </p:txBody>
      </p:sp>
      <p:sp>
        <p:nvSpPr>
          <p:cNvPr id="3" name="Content Placeholder 2"/>
          <p:cNvSpPr>
            <a:spLocks noGrp="1"/>
          </p:cNvSpPr>
          <p:nvPr>
            <p:ph idx="1"/>
          </p:nvPr>
        </p:nvSpPr>
        <p:spPr/>
        <p:txBody>
          <a:bodyPr>
            <a:normAutofit lnSpcReduction="10000"/>
          </a:bodyPr>
          <a:lstStyle/>
          <a:p>
            <a:r>
              <a:rPr lang="en-CA" dirty="0" smtClean="0"/>
              <a:t>Each input/output </a:t>
            </a:r>
            <a:r>
              <a:rPr lang="en-CA" baseline="0" dirty="0" smtClean="0"/>
              <a:t>pin will either be 5V (high or 1) or 0V (low or 0) at any point in time</a:t>
            </a:r>
          </a:p>
          <a:p>
            <a:r>
              <a:rPr lang="en-CA" baseline="0" dirty="0" smtClean="0"/>
              <a:t>Data may be exchanged with the outside world in parallel using multiple pins to represent a value.</a:t>
            </a:r>
          </a:p>
          <a:p>
            <a:r>
              <a:rPr kumimoji="0" lang="en-CA" sz="2600" kern="1200" baseline="0" dirty="0" smtClean="0">
                <a:solidFill>
                  <a:schemeClr val="tx1"/>
                </a:solidFill>
                <a:effectLst/>
                <a:latin typeface="+mn-lt"/>
                <a:ea typeface="+mn-ea"/>
                <a:cs typeface="+mn-cs"/>
              </a:rPr>
              <a:t>However, due to the limited number of pins, on an Embedded Controller, data is more likely to be exchanged with the outside world </a:t>
            </a:r>
            <a:r>
              <a:rPr lang="en-CA" baseline="0" dirty="0" smtClean="0"/>
              <a:t>serially by sending a series of 1s and 0s on a single pin.</a:t>
            </a:r>
          </a:p>
          <a:p>
            <a:r>
              <a:rPr lang="en-CA" dirty="0" smtClean="0"/>
              <a:t>Communication</a:t>
            </a:r>
            <a:r>
              <a:rPr lang="en-CA" baseline="0" dirty="0" smtClean="0"/>
              <a:t> is only successful when both the sender and receiver agree on the coding protocol in terms of voltages and data rates.</a:t>
            </a:r>
          </a:p>
        </p:txBody>
      </p:sp>
    </p:spTree>
    <p:extLst>
      <p:ext uri="{BB962C8B-B14F-4D97-AF65-F5344CB8AC3E}">
        <p14:creationId xmlns:p14="http://schemas.microsoft.com/office/powerpoint/2010/main" val="2297585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Information</a:t>
            </a:r>
            <a:r>
              <a:rPr lang="en-CA" baseline="0" dirty="0" smtClean="0"/>
              <a:t> Communication</a:t>
            </a:r>
            <a:r>
              <a:rPr lang="en-CA" dirty="0" smtClean="0"/>
              <a:t> (cont’d)</a:t>
            </a:r>
            <a:endParaRPr lang="en-CA" dirty="0"/>
          </a:p>
        </p:txBody>
      </p:sp>
      <p:sp>
        <p:nvSpPr>
          <p:cNvPr id="3" name="Content Placeholder 2"/>
          <p:cNvSpPr>
            <a:spLocks noGrp="1"/>
          </p:cNvSpPr>
          <p:nvPr>
            <p:ph idx="1"/>
          </p:nvPr>
        </p:nvSpPr>
        <p:spPr/>
        <p:txBody>
          <a:bodyPr>
            <a:normAutofit fontScale="92500"/>
          </a:bodyPr>
          <a:lstStyle/>
          <a:p>
            <a:r>
              <a:rPr lang="en-CA" dirty="0" smtClean="0"/>
              <a:t>There are many standard data communication</a:t>
            </a:r>
            <a:r>
              <a:rPr lang="en-CA" baseline="0" dirty="0" smtClean="0"/>
              <a:t> protocols including:</a:t>
            </a:r>
          </a:p>
          <a:p>
            <a:pPr lvl="1"/>
            <a:r>
              <a:rPr lang="en-CA" dirty="0" smtClean="0"/>
              <a:t>RS-232</a:t>
            </a:r>
          </a:p>
          <a:p>
            <a:pPr lvl="1"/>
            <a:r>
              <a:rPr lang="en-CA" dirty="0" smtClean="0"/>
              <a:t>RS-485</a:t>
            </a:r>
          </a:p>
          <a:p>
            <a:pPr lvl="1"/>
            <a:r>
              <a:rPr lang="en-CA" dirty="0" smtClean="0"/>
              <a:t>I</a:t>
            </a:r>
            <a:r>
              <a:rPr lang="en-CA" dirty="0" smtClean="0">
                <a:latin typeface="Calibri"/>
                <a:cs typeface="Calibri"/>
              </a:rPr>
              <a:t>²</a:t>
            </a:r>
            <a:r>
              <a:rPr lang="en-CA" dirty="0" smtClean="0"/>
              <a:t>C</a:t>
            </a:r>
          </a:p>
          <a:p>
            <a:pPr lvl="1"/>
            <a:r>
              <a:rPr lang="en-CA" dirty="0" smtClean="0"/>
              <a:t>Ethernet</a:t>
            </a:r>
          </a:p>
          <a:p>
            <a:pPr lvl="1"/>
            <a:r>
              <a:rPr lang="en-CA" dirty="0" smtClean="0"/>
              <a:t>USB</a:t>
            </a:r>
          </a:p>
          <a:p>
            <a:pPr lvl="0"/>
            <a:r>
              <a:rPr lang="en-CA" dirty="0" smtClean="0"/>
              <a:t>These examples all happen to be serial protocols</a:t>
            </a:r>
          </a:p>
          <a:p>
            <a:pPr lvl="0"/>
            <a:r>
              <a:rPr lang="en-CA" dirty="0" smtClean="0"/>
              <a:t>An embedded controller can communicate using any of these methods using appropriate interfaces and software</a:t>
            </a:r>
          </a:p>
        </p:txBody>
      </p:sp>
      <p:pic>
        <p:nvPicPr>
          <p:cNvPr id="6147" name="Picture 3" descr="C:\Users\Dwight\AppData\Local\Microsoft\Windows\Temporary Internet Files\Content.IE5\DZ5BZEKB\MP90028955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2348880"/>
            <a:ext cx="3312368" cy="2196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9862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Embedded Controller Options</a:t>
            </a:r>
            <a:endParaRPr lang="en-CA" dirty="0"/>
          </a:p>
        </p:txBody>
      </p:sp>
      <p:sp>
        <p:nvSpPr>
          <p:cNvPr id="3" name="Content Placeholder 2"/>
          <p:cNvSpPr>
            <a:spLocks noGrp="1"/>
          </p:cNvSpPr>
          <p:nvPr>
            <p:ph idx="1"/>
          </p:nvPr>
        </p:nvSpPr>
        <p:spPr/>
        <p:txBody>
          <a:bodyPr>
            <a:normAutofit lnSpcReduction="10000"/>
          </a:bodyPr>
          <a:lstStyle/>
          <a:p>
            <a:r>
              <a:rPr lang="en-CA" dirty="0" smtClean="0"/>
              <a:t>There are many embedded</a:t>
            </a:r>
            <a:r>
              <a:rPr lang="en-CA" baseline="0" dirty="0" smtClean="0"/>
              <a:t> controller options available including:</a:t>
            </a:r>
          </a:p>
          <a:p>
            <a:pPr lvl="1"/>
            <a:r>
              <a:rPr lang="en-CA" dirty="0" smtClean="0"/>
              <a:t>PIC</a:t>
            </a:r>
          </a:p>
          <a:p>
            <a:pPr lvl="1"/>
            <a:r>
              <a:rPr lang="en-CA" dirty="0" smtClean="0"/>
              <a:t>ARM</a:t>
            </a:r>
          </a:p>
          <a:p>
            <a:pPr lvl="1"/>
            <a:r>
              <a:rPr lang="en-CA" dirty="0" smtClean="0"/>
              <a:t>ATMEL</a:t>
            </a:r>
          </a:p>
          <a:p>
            <a:pPr lvl="0"/>
            <a:r>
              <a:rPr lang="en-CA" dirty="0" smtClean="0"/>
              <a:t>All will be similar in concept </a:t>
            </a:r>
            <a:r>
              <a:rPr lang="en-CA" baseline="0" dirty="0" smtClean="0"/>
              <a:t>but will vary based upon:</a:t>
            </a:r>
          </a:p>
          <a:p>
            <a:pPr lvl="1"/>
            <a:r>
              <a:rPr lang="en-CA" dirty="0" smtClean="0"/>
              <a:t>Speed</a:t>
            </a:r>
          </a:p>
          <a:p>
            <a:pPr lvl="1"/>
            <a:r>
              <a:rPr lang="en-CA" dirty="0" smtClean="0"/>
              <a:t>Memory capacity</a:t>
            </a:r>
          </a:p>
          <a:p>
            <a:pPr lvl="1"/>
            <a:r>
              <a:rPr lang="en-CA" dirty="0" smtClean="0"/>
              <a:t>Instruction set</a:t>
            </a:r>
          </a:p>
          <a:p>
            <a:pPr lvl="1"/>
            <a:r>
              <a:rPr lang="en-CA" dirty="0" smtClean="0"/>
              <a:t>I/O capacity</a:t>
            </a:r>
          </a:p>
        </p:txBody>
      </p:sp>
    </p:spTree>
    <p:extLst>
      <p:ext uri="{BB962C8B-B14F-4D97-AF65-F5344CB8AC3E}">
        <p14:creationId xmlns:p14="http://schemas.microsoft.com/office/powerpoint/2010/main" val="31428559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Objective 3:</a:t>
            </a:r>
            <a:endParaRPr lang="en-CA" dirty="0"/>
          </a:p>
        </p:txBody>
      </p:sp>
      <p:sp>
        <p:nvSpPr>
          <p:cNvPr id="3" name="Content Placeholder 2"/>
          <p:cNvSpPr>
            <a:spLocks noGrp="1"/>
          </p:cNvSpPr>
          <p:nvPr>
            <p:ph idx="1"/>
          </p:nvPr>
        </p:nvSpPr>
        <p:spPr/>
        <p:txBody>
          <a:bodyPr/>
          <a:lstStyle/>
          <a:p>
            <a:r>
              <a:rPr lang="en-CA" dirty="0" smtClean="0"/>
              <a:t>Connect the </a:t>
            </a:r>
            <a:r>
              <a:rPr lang="en-CA" dirty="0" err="1" smtClean="0"/>
              <a:t>Arduino</a:t>
            </a:r>
            <a:r>
              <a:rPr lang="en-CA" dirty="0" smtClean="0"/>
              <a:t> controller to a laptop and download software</a:t>
            </a:r>
          </a:p>
          <a:p>
            <a:endParaRPr lang="en-CA" dirty="0"/>
          </a:p>
        </p:txBody>
      </p:sp>
    </p:spTree>
    <p:extLst>
      <p:ext uri="{BB962C8B-B14F-4D97-AF65-F5344CB8AC3E}">
        <p14:creationId xmlns:p14="http://schemas.microsoft.com/office/powerpoint/2010/main" val="39093244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CA" dirty="0" smtClean="0"/>
              <a:t>The </a:t>
            </a:r>
            <a:r>
              <a:rPr lang="en-CA" dirty="0" err="1" smtClean="0"/>
              <a:t>Arduino</a:t>
            </a:r>
            <a:r>
              <a:rPr lang="en-CA" dirty="0" smtClean="0"/>
              <a:t> Uno Board</a:t>
            </a:r>
            <a:endParaRPr lang="en-CA" dirty="0"/>
          </a:p>
        </p:txBody>
      </p:sp>
      <p:sp>
        <p:nvSpPr>
          <p:cNvPr id="3" name="Content Placeholder 2"/>
          <p:cNvSpPr>
            <a:spLocks noGrp="1"/>
          </p:cNvSpPr>
          <p:nvPr>
            <p:ph idx="1"/>
          </p:nvPr>
        </p:nvSpPr>
        <p:spPr>
          <a:xfrm>
            <a:off x="467544" y="2132856"/>
            <a:ext cx="8229600" cy="4389120"/>
          </a:xfrm>
        </p:spPr>
        <p:txBody>
          <a:bodyPr>
            <a:normAutofit fontScale="92500" lnSpcReduction="20000"/>
          </a:bodyPr>
          <a:lstStyle/>
          <a:p>
            <a:pPr lvl="0"/>
            <a:r>
              <a:rPr lang="en-CA" dirty="0" smtClean="0"/>
              <a:t>This course uses </a:t>
            </a:r>
            <a:r>
              <a:rPr lang="en-CA" baseline="0" dirty="0" smtClean="0"/>
              <a:t>the </a:t>
            </a:r>
            <a:r>
              <a:rPr lang="en-CA" baseline="0" dirty="0" err="1" smtClean="0"/>
              <a:t>Arduino</a:t>
            </a:r>
            <a:r>
              <a:rPr lang="en-CA" baseline="0" dirty="0" smtClean="0"/>
              <a:t> Uno, which </a:t>
            </a:r>
            <a:r>
              <a:rPr lang="en-CA" dirty="0" smtClean="0"/>
              <a:t>incorporates</a:t>
            </a:r>
            <a:r>
              <a:rPr lang="en-CA" baseline="0" dirty="0" smtClean="0"/>
              <a:t> the ATmega328 microcontroller</a:t>
            </a:r>
          </a:p>
          <a:p>
            <a:pPr lvl="0"/>
            <a:r>
              <a:rPr lang="en-CA" baseline="0" dirty="0" smtClean="0"/>
              <a:t>This board has the following features</a:t>
            </a:r>
          </a:p>
          <a:p>
            <a:pPr lvl="1"/>
            <a:r>
              <a:rPr lang="en-CA" dirty="0" smtClean="0"/>
              <a:t>14 digital input/output pins (of which 6 can be used as PWM outputs - more on PWM later),</a:t>
            </a:r>
          </a:p>
          <a:p>
            <a:pPr lvl="1"/>
            <a:r>
              <a:rPr lang="en-CA" dirty="0" smtClean="0"/>
              <a:t>6 analog inputs,</a:t>
            </a:r>
          </a:p>
          <a:p>
            <a:pPr lvl="1"/>
            <a:r>
              <a:rPr lang="en-CA" dirty="0" smtClean="0"/>
              <a:t>a 16 MHz crystal oscillator,</a:t>
            </a:r>
          </a:p>
          <a:p>
            <a:pPr lvl="1"/>
            <a:r>
              <a:rPr lang="en-CA" dirty="0" smtClean="0"/>
              <a:t>a USB connection</a:t>
            </a:r>
          </a:p>
          <a:p>
            <a:pPr lvl="1"/>
            <a:r>
              <a:rPr lang="en-CA" dirty="0" smtClean="0"/>
              <a:t>32kB flash program memory</a:t>
            </a:r>
          </a:p>
          <a:p>
            <a:pPr lvl="1"/>
            <a:r>
              <a:rPr lang="en-CA" dirty="0" smtClean="0"/>
              <a:t>1kB EEPROM</a:t>
            </a:r>
          </a:p>
          <a:p>
            <a:pPr lvl="1"/>
            <a:r>
              <a:rPr lang="en-CA" dirty="0" smtClean="0"/>
              <a:t>2kB RAM</a:t>
            </a:r>
          </a:p>
          <a:p>
            <a:pPr lvl="0"/>
            <a:r>
              <a:rPr lang="en-CA" dirty="0" smtClean="0"/>
              <a:t>Additional details may be found at </a:t>
            </a:r>
            <a:r>
              <a:rPr lang="en-CA" dirty="0" smtClean="0">
                <a:hlinkClick r:id="rId2"/>
              </a:rPr>
              <a:t>www.arduino.cc</a:t>
            </a:r>
            <a:endParaRPr lang="en-CA"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3501008"/>
            <a:ext cx="3289548" cy="2273443"/>
          </a:xfrm>
          <a:prstGeom prst="rect">
            <a:avLst/>
          </a:prstGeom>
        </p:spPr>
      </p:pic>
    </p:spTree>
    <p:extLst>
      <p:ext uri="{BB962C8B-B14F-4D97-AF65-F5344CB8AC3E}">
        <p14:creationId xmlns:p14="http://schemas.microsoft.com/office/powerpoint/2010/main" val="22796809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a:t>
            </a:r>
            <a:r>
              <a:rPr lang="en-CA" dirty="0" err="1" smtClean="0"/>
              <a:t>Arduino</a:t>
            </a:r>
            <a:r>
              <a:rPr lang="en-CA" dirty="0" smtClean="0"/>
              <a:t> Uno Board</a:t>
            </a:r>
            <a:endParaRPr lang="en-CA"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2348880"/>
            <a:ext cx="5715000" cy="3949700"/>
          </a:xfrm>
        </p:spPr>
      </p:pic>
      <p:sp>
        <p:nvSpPr>
          <p:cNvPr id="6" name="TextBox 5"/>
          <p:cNvSpPr txBox="1"/>
          <p:nvPr/>
        </p:nvSpPr>
        <p:spPr>
          <a:xfrm>
            <a:off x="683568" y="2708920"/>
            <a:ext cx="611065" cy="369332"/>
          </a:xfrm>
          <a:prstGeom prst="rect">
            <a:avLst/>
          </a:prstGeom>
          <a:noFill/>
        </p:spPr>
        <p:txBody>
          <a:bodyPr wrap="none" rtlCol="0">
            <a:spAutoFit/>
          </a:bodyPr>
          <a:lstStyle/>
          <a:p>
            <a:r>
              <a:rPr lang="en-CA" dirty="0" smtClean="0"/>
              <a:t>USB</a:t>
            </a:r>
            <a:endParaRPr lang="en-CA" dirty="0"/>
          </a:p>
        </p:txBody>
      </p:sp>
      <p:sp>
        <p:nvSpPr>
          <p:cNvPr id="7" name="TextBox 6"/>
          <p:cNvSpPr txBox="1"/>
          <p:nvPr/>
        </p:nvSpPr>
        <p:spPr>
          <a:xfrm>
            <a:off x="5637494" y="1728212"/>
            <a:ext cx="3486404" cy="369332"/>
          </a:xfrm>
          <a:prstGeom prst="rect">
            <a:avLst/>
          </a:prstGeom>
          <a:noFill/>
        </p:spPr>
        <p:txBody>
          <a:bodyPr wrap="none" rtlCol="0">
            <a:spAutoFit/>
          </a:bodyPr>
          <a:lstStyle/>
          <a:p>
            <a:r>
              <a:rPr lang="en-CA" dirty="0" smtClean="0"/>
              <a:t>14 Digital </a:t>
            </a:r>
            <a:r>
              <a:rPr lang="en-CA" dirty="0" err="1" smtClean="0"/>
              <a:t>Input/Output</a:t>
            </a:r>
            <a:r>
              <a:rPr lang="en-CA" dirty="0" smtClean="0"/>
              <a:t> (6PWM)</a:t>
            </a:r>
            <a:endParaRPr lang="en-CA" dirty="0"/>
          </a:p>
        </p:txBody>
      </p:sp>
      <p:sp>
        <p:nvSpPr>
          <p:cNvPr id="8" name="TextBox 7"/>
          <p:cNvSpPr txBox="1"/>
          <p:nvPr/>
        </p:nvSpPr>
        <p:spPr>
          <a:xfrm>
            <a:off x="7439013" y="6307579"/>
            <a:ext cx="1684885" cy="369332"/>
          </a:xfrm>
          <a:prstGeom prst="rect">
            <a:avLst/>
          </a:prstGeom>
          <a:noFill/>
        </p:spPr>
        <p:txBody>
          <a:bodyPr wrap="none" rtlCol="0">
            <a:spAutoFit/>
          </a:bodyPr>
          <a:lstStyle/>
          <a:p>
            <a:r>
              <a:rPr lang="en-CA" dirty="0" smtClean="0"/>
              <a:t>6 Analog Input</a:t>
            </a:r>
            <a:endParaRPr lang="en-CA" dirty="0"/>
          </a:p>
        </p:txBody>
      </p:sp>
      <p:sp>
        <p:nvSpPr>
          <p:cNvPr id="9" name="TextBox 8"/>
          <p:cNvSpPr txBox="1"/>
          <p:nvPr/>
        </p:nvSpPr>
        <p:spPr>
          <a:xfrm>
            <a:off x="683568" y="5661248"/>
            <a:ext cx="794576" cy="646331"/>
          </a:xfrm>
          <a:prstGeom prst="rect">
            <a:avLst/>
          </a:prstGeom>
          <a:noFill/>
        </p:spPr>
        <p:txBody>
          <a:bodyPr wrap="none" rtlCol="0">
            <a:spAutoFit/>
          </a:bodyPr>
          <a:lstStyle/>
          <a:p>
            <a:r>
              <a:rPr lang="en-CA" dirty="0" smtClean="0"/>
              <a:t>Power</a:t>
            </a:r>
          </a:p>
          <a:p>
            <a:r>
              <a:rPr lang="en-CA" dirty="0"/>
              <a:t>7</a:t>
            </a:r>
            <a:r>
              <a:rPr lang="en-CA" dirty="0" smtClean="0"/>
              <a:t>-12V</a:t>
            </a:r>
            <a:endParaRPr lang="en-CA" dirty="0"/>
          </a:p>
        </p:txBody>
      </p:sp>
      <p:sp>
        <p:nvSpPr>
          <p:cNvPr id="10" name="TextBox 9"/>
          <p:cNvSpPr txBox="1"/>
          <p:nvPr/>
        </p:nvSpPr>
        <p:spPr>
          <a:xfrm>
            <a:off x="1478144" y="2204864"/>
            <a:ext cx="723083" cy="369332"/>
          </a:xfrm>
          <a:prstGeom prst="rect">
            <a:avLst/>
          </a:prstGeom>
          <a:noFill/>
        </p:spPr>
        <p:txBody>
          <a:bodyPr wrap="none" rtlCol="0">
            <a:spAutoFit/>
          </a:bodyPr>
          <a:lstStyle/>
          <a:p>
            <a:r>
              <a:rPr lang="en-CA" dirty="0" smtClean="0"/>
              <a:t>Reset</a:t>
            </a:r>
            <a:endParaRPr lang="en-CA" dirty="0"/>
          </a:p>
        </p:txBody>
      </p:sp>
      <p:sp>
        <p:nvSpPr>
          <p:cNvPr id="11" name="TextBox 10"/>
          <p:cNvSpPr txBox="1"/>
          <p:nvPr/>
        </p:nvSpPr>
        <p:spPr>
          <a:xfrm>
            <a:off x="334582" y="4265503"/>
            <a:ext cx="1645130" cy="369332"/>
          </a:xfrm>
          <a:prstGeom prst="rect">
            <a:avLst/>
          </a:prstGeom>
          <a:noFill/>
        </p:spPr>
        <p:txBody>
          <a:bodyPr wrap="none" rtlCol="0">
            <a:spAutoFit/>
          </a:bodyPr>
          <a:lstStyle/>
          <a:p>
            <a:r>
              <a:rPr lang="en-CA" dirty="0" smtClean="0"/>
              <a:t>16 MHz crystal</a:t>
            </a:r>
            <a:endParaRPr lang="en-CA" dirty="0"/>
          </a:p>
        </p:txBody>
      </p:sp>
      <p:cxnSp>
        <p:nvCxnSpPr>
          <p:cNvPr id="19" name="Straight Arrow Connector 18"/>
          <p:cNvCxnSpPr>
            <a:stCxn id="6" idx="3"/>
          </p:cNvCxnSpPr>
          <p:nvPr/>
        </p:nvCxnSpPr>
        <p:spPr>
          <a:xfrm>
            <a:off x="1294633" y="2893586"/>
            <a:ext cx="545052" cy="60742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0" idx="3"/>
          </p:cNvCxnSpPr>
          <p:nvPr/>
        </p:nvCxnSpPr>
        <p:spPr>
          <a:xfrm>
            <a:off x="2201227" y="2389530"/>
            <a:ext cx="498565" cy="18466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9" idx="3"/>
          </p:cNvCxnSpPr>
          <p:nvPr/>
        </p:nvCxnSpPr>
        <p:spPr>
          <a:xfrm flipV="1">
            <a:off x="1478144" y="5805264"/>
            <a:ext cx="501568" cy="17915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7418912" y="4063325"/>
            <a:ext cx="1753942" cy="369332"/>
          </a:xfrm>
          <a:prstGeom prst="rect">
            <a:avLst/>
          </a:prstGeom>
          <a:noFill/>
        </p:spPr>
        <p:txBody>
          <a:bodyPr wrap="none" rtlCol="0">
            <a:spAutoFit/>
          </a:bodyPr>
          <a:lstStyle/>
          <a:p>
            <a:r>
              <a:rPr lang="en-CA" dirty="0" smtClean="0"/>
              <a:t>Microcontroller</a:t>
            </a:r>
            <a:endParaRPr lang="en-CA" dirty="0"/>
          </a:p>
        </p:txBody>
      </p:sp>
      <p:cxnSp>
        <p:nvCxnSpPr>
          <p:cNvPr id="30" name="Straight Arrow Connector 29"/>
          <p:cNvCxnSpPr>
            <a:stCxn id="28" idx="2"/>
          </p:cNvCxnSpPr>
          <p:nvPr/>
        </p:nvCxnSpPr>
        <p:spPr>
          <a:xfrm flipH="1">
            <a:off x="7092289" y="4432657"/>
            <a:ext cx="1203594" cy="652527"/>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8" idx="1"/>
          </p:cNvCxnSpPr>
          <p:nvPr/>
        </p:nvCxnSpPr>
        <p:spPr>
          <a:xfrm flipH="1" flipV="1">
            <a:off x="6732240" y="6307579"/>
            <a:ext cx="706773" cy="184666"/>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7" idx="2"/>
          </p:cNvCxnSpPr>
          <p:nvPr/>
        </p:nvCxnSpPr>
        <p:spPr>
          <a:xfrm flipH="1">
            <a:off x="5637494" y="2097544"/>
            <a:ext cx="1743202" cy="289317"/>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1839685" y="4432657"/>
            <a:ext cx="1652195" cy="1751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64171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err="1" smtClean="0"/>
              <a:t>Arduino</a:t>
            </a:r>
            <a:r>
              <a:rPr lang="en-CA" dirty="0" smtClean="0"/>
              <a:t> Development Environment</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The </a:t>
            </a:r>
            <a:r>
              <a:rPr lang="en-CA" dirty="0" err="1" smtClean="0"/>
              <a:t>Arduino</a:t>
            </a:r>
            <a:r>
              <a:rPr lang="en-CA" dirty="0" smtClean="0"/>
              <a:t> development environment contains:</a:t>
            </a:r>
          </a:p>
          <a:p>
            <a:pPr lvl="1"/>
            <a:r>
              <a:rPr lang="en-CA" dirty="0" smtClean="0"/>
              <a:t>A text editor for writing program code, (referred to as a sketch by </a:t>
            </a:r>
            <a:r>
              <a:rPr lang="en-CA" dirty="0" err="1" smtClean="0"/>
              <a:t>Arduino</a:t>
            </a:r>
            <a:r>
              <a:rPr lang="en-CA" dirty="0" smtClean="0"/>
              <a:t>)</a:t>
            </a:r>
          </a:p>
          <a:p>
            <a:pPr lvl="1"/>
            <a:r>
              <a:rPr lang="en-CA" dirty="0" smtClean="0"/>
              <a:t>A message area,</a:t>
            </a:r>
          </a:p>
          <a:p>
            <a:pPr lvl="1"/>
            <a:r>
              <a:rPr lang="en-CA" dirty="0" smtClean="0"/>
              <a:t>A text console,</a:t>
            </a:r>
          </a:p>
          <a:p>
            <a:pPr lvl="1"/>
            <a:r>
              <a:rPr lang="en-CA" dirty="0" smtClean="0"/>
              <a:t>A toolbar with buttons for common functions,</a:t>
            </a:r>
          </a:p>
          <a:p>
            <a:pPr lvl="1"/>
            <a:r>
              <a:rPr lang="en-CA" dirty="0" smtClean="0"/>
              <a:t>A series of menus.</a:t>
            </a:r>
          </a:p>
          <a:p>
            <a:r>
              <a:rPr lang="en-CA" dirty="0" smtClean="0"/>
              <a:t>The Development Environment connects to the </a:t>
            </a:r>
            <a:r>
              <a:rPr lang="en-CA" dirty="0" err="1" smtClean="0"/>
              <a:t>Arduino</a:t>
            </a:r>
            <a:r>
              <a:rPr lang="en-CA" dirty="0" smtClean="0"/>
              <a:t> hardware to upload programs and communicate with them.</a:t>
            </a:r>
          </a:p>
          <a:p>
            <a:r>
              <a:rPr lang="en-CA" dirty="0" smtClean="0"/>
              <a:t>Additional details may be found at </a:t>
            </a:r>
            <a:r>
              <a:rPr lang="en-CA" dirty="0" smtClean="0">
                <a:hlinkClick r:id="rId2"/>
              </a:rPr>
              <a:t>http://arduino.cc/en/Guide/Environment</a:t>
            </a:r>
            <a:endParaRPr lang="en-CA" dirty="0" smtClean="0"/>
          </a:p>
        </p:txBody>
      </p:sp>
    </p:spTree>
    <p:extLst>
      <p:ext uri="{BB962C8B-B14F-4D97-AF65-F5344CB8AC3E}">
        <p14:creationId xmlns:p14="http://schemas.microsoft.com/office/powerpoint/2010/main" val="15078470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Installing </a:t>
            </a:r>
            <a:r>
              <a:rPr lang="en-CA" dirty="0" err="1" smtClean="0"/>
              <a:t>Arduino</a:t>
            </a:r>
            <a:r>
              <a:rPr lang="en-CA" dirty="0" smtClean="0"/>
              <a:t> Software</a:t>
            </a:r>
            <a:endParaRPr lang="en-CA" dirty="0"/>
          </a:p>
        </p:txBody>
      </p:sp>
      <p:sp>
        <p:nvSpPr>
          <p:cNvPr id="3" name="Content Placeholder 2"/>
          <p:cNvSpPr>
            <a:spLocks noGrp="1"/>
          </p:cNvSpPr>
          <p:nvPr>
            <p:ph idx="1"/>
          </p:nvPr>
        </p:nvSpPr>
        <p:spPr/>
        <p:txBody>
          <a:bodyPr/>
          <a:lstStyle/>
          <a:p>
            <a:r>
              <a:rPr lang="en-CA" dirty="0"/>
              <a:t>Ensure that the </a:t>
            </a:r>
            <a:r>
              <a:rPr lang="en-CA" dirty="0" err="1"/>
              <a:t>Arduino</a:t>
            </a:r>
            <a:r>
              <a:rPr lang="en-CA" dirty="0"/>
              <a:t> software is installed before proceeding</a:t>
            </a:r>
          </a:p>
          <a:p>
            <a:r>
              <a:rPr lang="en-CA" dirty="0" smtClean="0"/>
              <a:t>See procedure</a:t>
            </a:r>
            <a:r>
              <a:rPr lang="en-CA" baseline="0" dirty="0" smtClean="0"/>
              <a:t> in Module 3 for downloading and installing </a:t>
            </a:r>
            <a:r>
              <a:rPr lang="en-CA" baseline="0" dirty="0" err="1" smtClean="0"/>
              <a:t>Arduino</a:t>
            </a:r>
            <a:r>
              <a:rPr lang="en-CA" baseline="0" dirty="0" smtClean="0"/>
              <a:t> software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Objectives</a:t>
            </a:r>
            <a:endParaRPr lang="en-CA" dirty="0"/>
          </a:p>
        </p:txBody>
      </p:sp>
      <p:sp>
        <p:nvSpPr>
          <p:cNvPr id="3" name="Content Placeholder 2"/>
          <p:cNvSpPr>
            <a:spLocks noGrp="1"/>
          </p:cNvSpPr>
          <p:nvPr>
            <p:ph idx="1"/>
          </p:nvPr>
        </p:nvSpPr>
        <p:spPr/>
        <p:txBody>
          <a:bodyPr/>
          <a:lstStyle/>
          <a:p>
            <a:r>
              <a:rPr lang="en-CA" dirty="0" smtClean="0"/>
              <a:t>Upon completion of this module, the student should be able to:</a:t>
            </a:r>
          </a:p>
          <a:p>
            <a:pPr lvl="1"/>
            <a:r>
              <a:rPr lang="en-CA" dirty="0" smtClean="0"/>
              <a:t>Identify</a:t>
            </a:r>
            <a:r>
              <a:rPr lang="en-CA" baseline="0" dirty="0" smtClean="0"/>
              <a:t> the main components of a microprocessor system</a:t>
            </a:r>
          </a:p>
          <a:p>
            <a:pPr lvl="1"/>
            <a:r>
              <a:rPr lang="en-CA" baseline="0" dirty="0" smtClean="0"/>
              <a:t>Describe binary signaling levels representative of a binary 0 and binary 1</a:t>
            </a:r>
          </a:p>
          <a:p>
            <a:pPr lvl="1"/>
            <a:r>
              <a:rPr lang="en-CA" baseline="0" dirty="0" smtClean="0"/>
              <a:t>Connect the </a:t>
            </a:r>
            <a:r>
              <a:rPr lang="en-CA" baseline="0" dirty="0" err="1" smtClean="0"/>
              <a:t>Arduino</a:t>
            </a:r>
            <a:r>
              <a:rPr lang="en-CA" baseline="0" dirty="0" smtClean="0"/>
              <a:t> controller to a laptop and download software</a:t>
            </a:r>
          </a:p>
          <a:p>
            <a:pPr lvl="1"/>
            <a:r>
              <a:rPr lang="en-CA" baseline="0" dirty="0" smtClean="0"/>
              <a:t>Use sample programs for basic interfacing</a:t>
            </a:r>
          </a:p>
        </p:txBody>
      </p:sp>
    </p:spTree>
    <p:extLst>
      <p:ext uri="{BB962C8B-B14F-4D97-AF65-F5344CB8AC3E}">
        <p14:creationId xmlns:p14="http://schemas.microsoft.com/office/powerpoint/2010/main" val="12411716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Connecting the Hardware</a:t>
            </a:r>
            <a:endParaRPr lang="en-CA" dirty="0"/>
          </a:p>
        </p:txBody>
      </p:sp>
      <p:sp>
        <p:nvSpPr>
          <p:cNvPr id="3" name="Content Placeholder 2"/>
          <p:cNvSpPr>
            <a:spLocks noGrp="1"/>
          </p:cNvSpPr>
          <p:nvPr>
            <p:ph idx="1"/>
          </p:nvPr>
        </p:nvSpPr>
        <p:spPr/>
        <p:txBody>
          <a:bodyPr/>
          <a:lstStyle/>
          <a:p>
            <a:r>
              <a:rPr lang="en-CA" dirty="0" smtClean="0"/>
              <a:t>Plug your </a:t>
            </a:r>
            <a:r>
              <a:rPr lang="en-CA" dirty="0" err="1" smtClean="0"/>
              <a:t>Arduino</a:t>
            </a:r>
            <a:r>
              <a:rPr lang="en-CA" dirty="0" smtClean="0"/>
              <a:t> into a</a:t>
            </a:r>
            <a:r>
              <a:rPr lang="en-CA" baseline="0" dirty="0" smtClean="0"/>
              <a:t> USB port on your computer</a:t>
            </a:r>
          </a:p>
          <a:p>
            <a:r>
              <a:rPr lang="en-CA" baseline="0" dirty="0" smtClean="0"/>
              <a:t>Note the green light indicating that it is powered up</a:t>
            </a:r>
          </a:p>
          <a:p>
            <a:r>
              <a:rPr lang="en-CA" dirty="0" smtClean="0"/>
              <a:t>The </a:t>
            </a:r>
            <a:r>
              <a:rPr lang="en-CA" dirty="0" err="1" smtClean="0"/>
              <a:t>Arduino</a:t>
            </a:r>
            <a:r>
              <a:rPr lang="en-CA" dirty="0" smtClean="0"/>
              <a:t> will start running the program (sketch) in memory each time it powers up or is reset (the red button)</a:t>
            </a:r>
            <a:endParaRPr lang="en-CA" baseline="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Running the </a:t>
            </a:r>
            <a:r>
              <a:rPr lang="en-CA" dirty="0" err="1" smtClean="0"/>
              <a:t>Arduino</a:t>
            </a:r>
            <a:r>
              <a:rPr lang="en-CA" dirty="0" smtClean="0"/>
              <a:t> Development Environment</a:t>
            </a:r>
            <a:endParaRPr lang="en-CA" dirty="0"/>
          </a:p>
        </p:txBody>
      </p:sp>
      <p:sp>
        <p:nvSpPr>
          <p:cNvPr id="3" name="Content Placeholder 2"/>
          <p:cNvSpPr>
            <a:spLocks noGrp="1"/>
          </p:cNvSpPr>
          <p:nvPr>
            <p:ph idx="1"/>
          </p:nvPr>
        </p:nvSpPr>
        <p:spPr/>
        <p:txBody>
          <a:bodyPr>
            <a:normAutofit/>
          </a:bodyPr>
          <a:lstStyle/>
          <a:p>
            <a:r>
              <a:rPr lang="en-CA" dirty="0" smtClean="0"/>
              <a:t>Now</a:t>
            </a:r>
            <a:r>
              <a:rPr lang="en-CA" baseline="0" dirty="0" smtClean="0"/>
              <a:t> let’s try it out!</a:t>
            </a:r>
          </a:p>
          <a:p>
            <a:r>
              <a:rPr lang="en-CA" dirty="0" smtClean="0"/>
              <a:t>Navigate to your </a:t>
            </a:r>
            <a:r>
              <a:rPr lang="en-CA" dirty="0" err="1" smtClean="0"/>
              <a:t>Arduino</a:t>
            </a:r>
            <a:r>
              <a:rPr lang="en-CA" dirty="0" smtClean="0"/>
              <a:t> folder</a:t>
            </a:r>
            <a:endParaRPr lang="en-CA" baseline="0" dirty="0" smtClean="0"/>
          </a:p>
          <a:p>
            <a:r>
              <a:rPr lang="en-CA" baseline="0" dirty="0" smtClean="0"/>
              <a:t>Run the </a:t>
            </a:r>
            <a:r>
              <a:rPr lang="en-CA" baseline="0" dirty="0" err="1" smtClean="0"/>
              <a:t>Arduino</a:t>
            </a:r>
            <a:r>
              <a:rPr lang="en-CA" baseline="0" dirty="0" smtClean="0"/>
              <a:t> application</a:t>
            </a:r>
          </a:p>
          <a:p>
            <a:r>
              <a:rPr lang="en-CA" baseline="0" dirty="0" smtClean="0"/>
              <a:t> A text</a:t>
            </a:r>
            <a:r>
              <a:rPr lang="en-CA" dirty="0" smtClean="0"/>
              <a:t> box window </a:t>
            </a:r>
            <a:r>
              <a:rPr lang="en-CA" baseline="0" dirty="0" smtClean="0"/>
              <a:t>opens</a:t>
            </a:r>
          </a:p>
          <a:p>
            <a:r>
              <a:rPr lang="en-CA" dirty="0" smtClean="0"/>
              <a:t>You write sketches in the text box</a:t>
            </a:r>
          </a:p>
        </p:txBody>
      </p:sp>
      <p:pic>
        <p:nvPicPr>
          <p:cNvPr id="2052" name="Picture 4"/>
          <p:cNvPicPr>
            <a:picLocks noChangeAspect="1" noChangeArrowheads="1"/>
          </p:cNvPicPr>
          <p:nvPr/>
        </p:nvPicPr>
        <p:blipFill>
          <a:blip r:embed="rId2" cstate="print"/>
          <a:srcRect/>
          <a:stretch>
            <a:fillRect/>
          </a:stretch>
        </p:blipFill>
        <p:spPr bwMode="auto">
          <a:xfrm>
            <a:off x="5796136" y="1196751"/>
            <a:ext cx="3096344" cy="3622724"/>
          </a:xfrm>
          <a:prstGeom prst="rect">
            <a:avLst/>
          </a:prstGeom>
          <a:noFill/>
          <a:ln w="9525">
            <a:noFill/>
            <a:miter lim="800000"/>
            <a:headEnd/>
            <a:tailEnd/>
          </a:ln>
        </p:spPr>
      </p:pic>
      <p:sp>
        <p:nvSpPr>
          <p:cNvPr id="4" name="TextBox 3"/>
          <p:cNvSpPr txBox="1"/>
          <p:nvPr/>
        </p:nvSpPr>
        <p:spPr>
          <a:xfrm>
            <a:off x="6023978" y="2434810"/>
            <a:ext cx="2640659" cy="369332"/>
          </a:xfrm>
          <a:prstGeom prst="rect">
            <a:avLst/>
          </a:prstGeom>
          <a:noFill/>
        </p:spPr>
        <p:txBody>
          <a:bodyPr wrap="none" rtlCol="0">
            <a:spAutoFit/>
          </a:bodyPr>
          <a:lstStyle/>
          <a:p>
            <a:r>
              <a:rPr lang="en-CA" dirty="0" smtClean="0">
                <a:solidFill>
                  <a:srgbClr val="FF0000"/>
                </a:solidFill>
              </a:rPr>
              <a:t>Write your program here</a:t>
            </a:r>
            <a:endParaRPr lang="en-CA"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Running the </a:t>
            </a:r>
            <a:r>
              <a:rPr lang="en-CA" dirty="0" err="1" smtClean="0"/>
              <a:t>Arduino</a:t>
            </a:r>
            <a:r>
              <a:rPr lang="en-CA" dirty="0" smtClean="0"/>
              <a:t> Development Environment</a:t>
            </a:r>
            <a:endParaRPr lang="en-CA" dirty="0"/>
          </a:p>
        </p:txBody>
      </p:sp>
      <p:sp>
        <p:nvSpPr>
          <p:cNvPr id="3" name="Content Placeholder 2"/>
          <p:cNvSpPr>
            <a:spLocks noGrp="1"/>
          </p:cNvSpPr>
          <p:nvPr>
            <p:ph idx="1"/>
          </p:nvPr>
        </p:nvSpPr>
        <p:spPr/>
        <p:txBody>
          <a:bodyPr/>
          <a:lstStyle/>
          <a:p>
            <a:r>
              <a:rPr lang="en-CA" dirty="0" smtClean="0"/>
              <a:t>Go</a:t>
            </a:r>
            <a:r>
              <a:rPr lang="en-CA" baseline="0" dirty="0" smtClean="0"/>
              <a:t> to </a:t>
            </a:r>
            <a:r>
              <a:rPr lang="en-CA" baseline="0" dirty="0" smtClean="0">
                <a:hlinkClick r:id="rId2"/>
              </a:rPr>
              <a:t>http://arduino.cc/en/Guide/Environment</a:t>
            </a:r>
            <a:r>
              <a:rPr lang="en-CA" baseline="0" dirty="0" smtClean="0"/>
              <a:t> </a:t>
            </a:r>
            <a:r>
              <a:rPr lang="en-CA" dirty="0" smtClean="0"/>
              <a:t>to</a:t>
            </a:r>
            <a:r>
              <a:rPr lang="en-CA" baseline="0" dirty="0" smtClean="0"/>
              <a:t> read a description of the controls in the Development Environment</a:t>
            </a:r>
          </a:p>
          <a:p>
            <a:r>
              <a:rPr lang="en-CA" dirty="0" smtClean="0"/>
              <a:t>As you </a:t>
            </a:r>
            <a:r>
              <a:rPr lang="en-CA" dirty="0" err="1" smtClean="0"/>
              <a:t>MouseOver</a:t>
            </a:r>
            <a:r>
              <a:rPr lang="en-CA" dirty="0" smtClean="0"/>
              <a:t> each control, it is identified on the Development Environment panel</a:t>
            </a:r>
          </a:p>
          <a:p>
            <a:r>
              <a:rPr lang="en-CA" dirty="0" smtClean="0"/>
              <a:t>Check your Device Manager to determine the </a:t>
            </a:r>
            <a:r>
              <a:rPr lang="en-CA" dirty="0" err="1" smtClean="0"/>
              <a:t>Arduino</a:t>
            </a:r>
            <a:r>
              <a:rPr lang="en-CA" dirty="0" smtClean="0"/>
              <a:t> com: port. </a:t>
            </a:r>
            <a:r>
              <a:rPr lang="en-CA" baseline="0" dirty="0" smtClean="0"/>
              <a:t>Ensure that your software finds the </a:t>
            </a:r>
            <a:r>
              <a:rPr lang="en-CA" baseline="0" dirty="0" err="1" smtClean="0"/>
              <a:t>Arduino</a:t>
            </a:r>
            <a:r>
              <a:rPr lang="en-CA" baseline="0" dirty="0" smtClean="0"/>
              <a:t> board on the right serial com: port by selecting the appropriate one from the </a:t>
            </a:r>
            <a:r>
              <a:rPr lang="en-CA" baseline="0" dirty="0" err="1" smtClean="0"/>
              <a:t>Tools|Serial</a:t>
            </a:r>
            <a:r>
              <a:rPr lang="en-CA" baseline="0" dirty="0" smtClean="0"/>
              <a:t> Port menu item</a:t>
            </a:r>
            <a:endParaRPr lang="en-CA" dirty="0"/>
          </a:p>
        </p:txBody>
      </p:sp>
    </p:spTree>
    <p:extLst>
      <p:ext uri="{BB962C8B-B14F-4D97-AF65-F5344CB8AC3E}">
        <p14:creationId xmlns:p14="http://schemas.microsoft.com/office/powerpoint/2010/main" val="3932500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err="1" smtClean="0"/>
              <a:t>Arduino</a:t>
            </a:r>
            <a:r>
              <a:rPr lang="en-CA" dirty="0" smtClean="0"/>
              <a:t> Programming</a:t>
            </a:r>
            <a:endParaRPr lang="en-CA" dirty="0"/>
          </a:p>
        </p:txBody>
      </p:sp>
      <p:sp>
        <p:nvSpPr>
          <p:cNvPr id="3" name="Content Placeholder 2"/>
          <p:cNvSpPr>
            <a:spLocks noGrp="1"/>
          </p:cNvSpPr>
          <p:nvPr>
            <p:ph idx="1"/>
          </p:nvPr>
        </p:nvSpPr>
        <p:spPr/>
        <p:txBody>
          <a:bodyPr>
            <a:normAutofit/>
          </a:bodyPr>
          <a:lstStyle/>
          <a:p>
            <a:pPr lvl="0"/>
            <a:r>
              <a:rPr lang="en-CA" dirty="0" smtClean="0"/>
              <a:t>The</a:t>
            </a:r>
            <a:r>
              <a:rPr lang="en-CA" baseline="0" dirty="0" smtClean="0"/>
              <a:t> standard Development Environment uses the C programming language.  If you are not familiar with C, you can find many tutorials online with a Google search or you may elect to learn as you work your way through the examples provided on the </a:t>
            </a:r>
            <a:r>
              <a:rPr lang="en-CA" baseline="0" dirty="0" err="1" smtClean="0"/>
              <a:t>Arduino</a:t>
            </a:r>
            <a:r>
              <a:rPr lang="en-CA" baseline="0" dirty="0" smtClean="0"/>
              <a:t> web site.</a:t>
            </a:r>
          </a:p>
          <a:p>
            <a:r>
              <a:rPr lang="en-CA" dirty="0" smtClean="0"/>
              <a:t>A description of the </a:t>
            </a:r>
            <a:r>
              <a:rPr lang="en-CA" dirty="0" err="1" smtClean="0"/>
              <a:t>Arduino</a:t>
            </a:r>
            <a:r>
              <a:rPr lang="en-CA" dirty="0" smtClean="0"/>
              <a:t> C language implementation may be found at </a:t>
            </a:r>
            <a:r>
              <a:rPr lang="en-CA" dirty="0" smtClean="0">
                <a:hlinkClick r:id="rId2"/>
              </a:rPr>
              <a:t>http://arduino.cc/en/Reference/HomePage</a:t>
            </a:r>
            <a:endParaRPr lang="en-CA"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Arduino</a:t>
            </a:r>
            <a:r>
              <a:rPr lang="en-CA" dirty="0" smtClean="0"/>
              <a:t> Programming</a:t>
            </a:r>
            <a:endParaRPr lang="en-CA" dirty="0"/>
          </a:p>
        </p:txBody>
      </p:sp>
      <p:sp>
        <p:nvSpPr>
          <p:cNvPr id="3" name="Content Placeholder 2"/>
          <p:cNvSpPr>
            <a:spLocks noGrp="1"/>
          </p:cNvSpPr>
          <p:nvPr>
            <p:ph idx="1"/>
          </p:nvPr>
        </p:nvSpPr>
        <p:spPr/>
        <p:txBody>
          <a:bodyPr/>
          <a:lstStyle/>
          <a:p>
            <a:r>
              <a:rPr lang="en-CA" dirty="0" smtClean="0"/>
              <a:t>Some things</a:t>
            </a:r>
            <a:r>
              <a:rPr lang="en-CA" baseline="0" dirty="0" smtClean="0"/>
              <a:t> to watch for when programming in C</a:t>
            </a:r>
          </a:p>
          <a:p>
            <a:pPr lvl="1"/>
            <a:r>
              <a:rPr lang="en-CA" dirty="0" smtClean="0"/>
              <a:t>C is case sensitive so a variable called “Depth” is not the same as one called “depth”</a:t>
            </a:r>
          </a:p>
          <a:p>
            <a:pPr lvl="1"/>
            <a:r>
              <a:rPr lang="en-CA" dirty="0" smtClean="0"/>
              <a:t>Lines end with a semicolon</a:t>
            </a:r>
          </a:p>
          <a:p>
            <a:pPr lvl="1"/>
            <a:r>
              <a:rPr lang="en-CA" dirty="0" smtClean="0"/>
              <a:t>= assigns a value to a variable while == is a test to determine if two things are equal (don’t mix them up since they behave differently)</a:t>
            </a:r>
          </a:p>
          <a:p>
            <a:pPr lvl="1"/>
            <a:r>
              <a:rPr lang="en-CA" dirty="0" smtClean="0"/>
              <a:t>// comments a single line</a:t>
            </a:r>
          </a:p>
          <a:p>
            <a:pPr lvl="1"/>
            <a:r>
              <a:rPr lang="en-CA" dirty="0" smtClean="0"/>
              <a:t>/* comments everything following until a */ is reached</a:t>
            </a:r>
          </a:p>
          <a:p>
            <a:pPr lvl="1"/>
            <a:r>
              <a:rPr lang="en-CA" dirty="0" smtClean="0"/>
              <a:t>Blocks of program code are enclosed by braces {  }</a:t>
            </a:r>
            <a:endParaRPr lang="en-CA" dirty="0"/>
          </a:p>
        </p:txBody>
      </p:sp>
    </p:spTree>
    <p:extLst>
      <p:ext uri="{BB962C8B-B14F-4D97-AF65-F5344CB8AC3E}">
        <p14:creationId xmlns:p14="http://schemas.microsoft.com/office/powerpoint/2010/main" val="9491761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YouTube </a:t>
            </a:r>
            <a:r>
              <a:rPr lang="en-CA" dirty="0" err="1" smtClean="0"/>
              <a:t>Arduino</a:t>
            </a:r>
            <a:r>
              <a:rPr lang="en-CA" baseline="0" dirty="0" smtClean="0"/>
              <a:t> Tutorials</a:t>
            </a:r>
            <a:endParaRPr lang="en-CA" dirty="0"/>
          </a:p>
        </p:txBody>
      </p:sp>
      <p:sp>
        <p:nvSpPr>
          <p:cNvPr id="3" name="Content Placeholder 2"/>
          <p:cNvSpPr>
            <a:spLocks noGrp="1"/>
          </p:cNvSpPr>
          <p:nvPr>
            <p:ph idx="1"/>
          </p:nvPr>
        </p:nvSpPr>
        <p:spPr/>
        <p:txBody>
          <a:bodyPr/>
          <a:lstStyle/>
          <a:p>
            <a:r>
              <a:rPr lang="en-CA" dirty="0" smtClean="0"/>
              <a:t>Jeremy Blum has an excellent tutorial series</a:t>
            </a:r>
            <a:r>
              <a:rPr lang="en-CA" baseline="0" dirty="0" smtClean="0"/>
              <a:t> on the </a:t>
            </a:r>
            <a:r>
              <a:rPr lang="en-CA" baseline="0" dirty="0" err="1" smtClean="0"/>
              <a:t>Artuino</a:t>
            </a:r>
            <a:r>
              <a:rPr lang="en-CA" baseline="0" dirty="0" smtClean="0"/>
              <a:t> on YouTube</a:t>
            </a:r>
          </a:p>
          <a:p>
            <a:r>
              <a:rPr lang="en-CA" baseline="0" dirty="0" smtClean="0"/>
              <a:t>Watch the first one now at </a:t>
            </a:r>
            <a:r>
              <a:rPr lang="en-CA" dirty="0" smtClean="0">
                <a:hlinkClick r:id="rId2"/>
              </a:rPr>
              <a:t>Jeremy Blum’s </a:t>
            </a:r>
            <a:r>
              <a:rPr lang="en-CA" dirty="0" err="1" smtClean="0">
                <a:hlinkClick r:id="rId2"/>
              </a:rPr>
              <a:t>Arduino</a:t>
            </a:r>
            <a:r>
              <a:rPr lang="en-CA" dirty="0" smtClean="0">
                <a:hlinkClick r:id="rId2"/>
              </a:rPr>
              <a:t> Tutorial 1</a:t>
            </a:r>
            <a:endParaRPr lang="en-CA" baseline="0" dirty="0" smtClean="0"/>
          </a:p>
        </p:txBody>
      </p:sp>
    </p:spTree>
    <p:extLst>
      <p:ext uri="{BB962C8B-B14F-4D97-AF65-F5344CB8AC3E}">
        <p14:creationId xmlns:p14="http://schemas.microsoft.com/office/powerpoint/2010/main" val="3031284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Objective 4:</a:t>
            </a:r>
            <a:endParaRPr lang="en-CA" dirty="0"/>
          </a:p>
        </p:txBody>
      </p:sp>
      <p:sp>
        <p:nvSpPr>
          <p:cNvPr id="3" name="Content Placeholder 2"/>
          <p:cNvSpPr>
            <a:spLocks noGrp="1"/>
          </p:cNvSpPr>
          <p:nvPr>
            <p:ph idx="1"/>
          </p:nvPr>
        </p:nvSpPr>
        <p:spPr/>
        <p:txBody>
          <a:bodyPr/>
          <a:lstStyle/>
          <a:p>
            <a:r>
              <a:rPr lang="en-CA" dirty="0" smtClean="0"/>
              <a:t>Use sample programs for basic interfacing</a:t>
            </a:r>
          </a:p>
        </p:txBody>
      </p:sp>
    </p:spTree>
    <p:extLst>
      <p:ext uri="{BB962C8B-B14F-4D97-AF65-F5344CB8AC3E}">
        <p14:creationId xmlns:p14="http://schemas.microsoft.com/office/powerpoint/2010/main" val="30564505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aseline="0" dirty="0" smtClean="0"/>
              <a:t>Sample </a:t>
            </a:r>
            <a:r>
              <a:rPr lang="en-CA" baseline="0" dirty="0" err="1" smtClean="0"/>
              <a:t>Arduino</a:t>
            </a:r>
            <a:r>
              <a:rPr lang="en-CA" baseline="0" dirty="0" smtClean="0"/>
              <a:t> Sketches (</a:t>
            </a:r>
            <a:r>
              <a:rPr lang="en-CA" baseline="0" dirty="0" err="1" smtClean="0"/>
              <a:t>BareMinimum</a:t>
            </a:r>
            <a:r>
              <a:rPr lang="en-CA" baseline="0" dirty="0" smtClean="0"/>
              <a:t>)</a:t>
            </a:r>
            <a:endParaRPr lang="en-CA" dirty="0"/>
          </a:p>
        </p:txBody>
      </p:sp>
      <p:sp>
        <p:nvSpPr>
          <p:cNvPr id="3" name="Content Placeholder 2"/>
          <p:cNvSpPr>
            <a:spLocks noGrp="1"/>
          </p:cNvSpPr>
          <p:nvPr>
            <p:ph idx="1"/>
          </p:nvPr>
        </p:nvSpPr>
        <p:spPr/>
        <p:txBody>
          <a:bodyPr>
            <a:normAutofit lnSpcReduction="10000"/>
          </a:bodyPr>
          <a:lstStyle/>
          <a:p>
            <a:pPr lvl="0"/>
            <a:r>
              <a:rPr lang="en-CA" dirty="0" smtClean="0"/>
              <a:t>Go to </a:t>
            </a:r>
            <a:r>
              <a:rPr lang="en-CA" dirty="0" smtClean="0">
                <a:hlinkClick r:id="rId2"/>
              </a:rPr>
              <a:t>http://arduino.cc/en/Tutorial/HomePage</a:t>
            </a:r>
            <a:r>
              <a:rPr lang="en-CA" dirty="0" smtClean="0"/>
              <a:t> and examine the “</a:t>
            </a:r>
            <a:r>
              <a:rPr lang="en-CA" dirty="0" err="1" smtClean="0"/>
              <a:t>BareMinimum</a:t>
            </a:r>
            <a:r>
              <a:rPr lang="en-CA" dirty="0" smtClean="0"/>
              <a:t>” sketch</a:t>
            </a:r>
          </a:p>
          <a:p>
            <a:pPr lvl="0"/>
            <a:r>
              <a:rPr lang="en-CA" dirty="0" smtClean="0"/>
              <a:t>Note that every sketch will consist of a Setup function that runs once at the beginning</a:t>
            </a:r>
          </a:p>
          <a:p>
            <a:pPr lvl="0"/>
            <a:r>
              <a:rPr lang="en-CA" dirty="0" smtClean="0"/>
              <a:t>This is followed by a Loop function that will repeat forever</a:t>
            </a:r>
          </a:p>
          <a:p>
            <a:pPr lvl="0"/>
            <a:r>
              <a:rPr lang="en-CA" dirty="0" smtClean="0"/>
              <a:t>These functions do not return a value, hence are void</a:t>
            </a:r>
          </a:p>
          <a:p>
            <a:pPr lvl="0"/>
            <a:r>
              <a:rPr lang="en-CA" dirty="0"/>
              <a:t>Load the </a:t>
            </a:r>
            <a:r>
              <a:rPr lang="en-CA" dirty="0" err="1" smtClean="0"/>
              <a:t>BareMinimum</a:t>
            </a:r>
            <a:r>
              <a:rPr lang="en-CA" dirty="0" smtClean="0"/>
              <a:t> </a:t>
            </a:r>
            <a:r>
              <a:rPr lang="en-CA" dirty="0"/>
              <a:t>sketch from the examples|01.Basics folder</a:t>
            </a:r>
          </a:p>
          <a:p>
            <a:pPr lvl="0"/>
            <a:r>
              <a:rPr lang="en-CA" dirty="0" smtClean="0"/>
              <a:t>Upload the sketch to run it (No output expected)</a:t>
            </a:r>
          </a:p>
        </p:txBody>
      </p:sp>
    </p:spTree>
    <p:extLst>
      <p:ext uri="{BB962C8B-B14F-4D97-AF65-F5344CB8AC3E}">
        <p14:creationId xmlns:p14="http://schemas.microsoft.com/office/powerpoint/2010/main" val="37048978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8762" y="980728"/>
            <a:ext cx="47625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96190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aseline="0" dirty="0" smtClean="0"/>
              <a:t>Sample </a:t>
            </a:r>
            <a:r>
              <a:rPr lang="en-CA" baseline="0" dirty="0" err="1" smtClean="0"/>
              <a:t>Arduino</a:t>
            </a:r>
            <a:r>
              <a:rPr lang="en-CA" baseline="0" dirty="0" smtClean="0"/>
              <a:t> Sketches (Blink)</a:t>
            </a:r>
            <a:endParaRPr lang="en-CA" dirty="0"/>
          </a:p>
        </p:txBody>
      </p:sp>
      <p:sp>
        <p:nvSpPr>
          <p:cNvPr id="3" name="Content Placeholder 2"/>
          <p:cNvSpPr>
            <a:spLocks noGrp="1"/>
          </p:cNvSpPr>
          <p:nvPr>
            <p:ph idx="1"/>
          </p:nvPr>
        </p:nvSpPr>
        <p:spPr/>
        <p:txBody>
          <a:bodyPr>
            <a:normAutofit/>
          </a:bodyPr>
          <a:lstStyle/>
          <a:p>
            <a:pPr lvl="0"/>
            <a:r>
              <a:rPr lang="en-CA" dirty="0" smtClean="0"/>
              <a:t>Go to </a:t>
            </a:r>
            <a:r>
              <a:rPr lang="en-CA" dirty="0" smtClean="0">
                <a:hlinkClick r:id="rId2"/>
              </a:rPr>
              <a:t>http://arduino.cc/en/Tutorial/HomePage</a:t>
            </a:r>
            <a:r>
              <a:rPr lang="en-CA" dirty="0" smtClean="0"/>
              <a:t>, read the background and examine the “Blink” sketch</a:t>
            </a:r>
          </a:p>
          <a:p>
            <a:pPr lvl="0"/>
            <a:r>
              <a:rPr lang="en-CA" dirty="0" smtClean="0"/>
              <a:t>Load the Blink sketch from the </a:t>
            </a:r>
            <a:r>
              <a:rPr lang="en-CA" dirty="0"/>
              <a:t>e</a:t>
            </a:r>
            <a:r>
              <a:rPr lang="en-CA" dirty="0" smtClean="0"/>
              <a:t>xamples|01.Basics folder</a:t>
            </a:r>
          </a:p>
        </p:txBody>
      </p:sp>
    </p:spTree>
    <p:extLst>
      <p:ext uri="{BB962C8B-B14F-4D97-AF65-F5344CB8AC3E}">
        <p14:creationId xmlns:p14="http://schemas.microsoft.com/office/powerpoint/2010/main" val="4009477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Sections</a:t>
            </a:r>
            <a:endParaRPr lang="en-CA" dirty="0"/>
          </a:p>
        </p:txBody>
      </p:sp>
      <p:sp>
        <p:nvSpPr>
          <p:cNvPr id="3" name="Content Placeholder 2"/>
          <p:cNvSpPr>
            <a:spLocks noGrp="1"/>
          </p:cNvSpPr>
          <p:nvPr>
            <p:ph idx="1"/>
          </p:nvPr>
        </p:nvSpPr>
        <p:spPr/>
        <p:txBody>
          <a:bodyPr>
            <a:normAutofit/>
          </a:bodyPr>
          <a:lstStyle/>
          <a:p>
            <a:pPr lvl="1"/>
            <a:r>
              <a:rPr lang="en-CA" baseline="0" dirty="0" smtClean="0"/>
              <a:t>Microprocessor Control Systems</a:t>
            </a:r>
          </a:p>
          <a:p>
            <a:pPr lvl="2"/>
            <a:r>
              <a:rPr lang="en-CA" baseline="0" dirty="0" smtClean="0"/>
              <a:t>Microprocessors</a:t>
            </a:r>
          </a:p>
          <a:p>
            <a:pPr lvl="2"/>
            <a:r>
              <a:rPr lang="en-CA" baseline="0" dirty="0" err="1" smtClean="0"/>
              <a:t>Input/Output</a:t>
            </a:r>
            <a:r>
              <a:rPr lang="en-CA" baseline="0" dirty="0" smtClean="0"/>
              <a:t> Devices</a:t>
            </a:r>
          </a:p>
          <a:p>
            <a:pPr lvl="2"/>
            <a:r>
              <a:rPr lang="en-CA" baseline="0" dirty="0" smtClean="0"/>
              <a:t>Communication</a:t>
            </a:r>
          </a:p>
          <a:p>
            <a:pPr lvl="1"/>
            <a:r>
              <a:rPr lang="en-CA" baseline="0" dirty="0" smtClean="0"/>
              <a:t>The </a:t>
            </a:r>
            <a:r>
              <a:rPr lang="en-CA" baseline="0" dirty="0" err="1" smtClean="0"/>
              <a:t>Arduino</a:t>
            </a:r>
            <a:r>
              <a:rPr lang="en-CA" baseline="0" dirty="0" smtClean="0"/>
              <a:t> Uno Board</a:t>
            </a:r>
          </a:p>
          <a:p>
            <a:pPr lvl="2"/>
            <a:r>
              <a:rPr lang="en-CA" baseline="0" dirty="0" smtClean="0"/>
              <a:t>EEPROM</a:t>
            </a:r>
          </a:p>
          <a:p>
            <a:pPr lvl="2"/>
            <a:r>
              <a:rPr lang="en-CA" baseline="0" dirty="0" smtClean="0"/>
              <a:t>RAM</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CA" sz="2400" kern="1200" baseline="0" dirty="0" smtClean="0">
                <a:solidFill>
                  <a:schemeClr val="tx1"/>
                </a:solidFill>
                <a:effectLst/>
                <a:latin typeface="+mn-lt"/>
                <a:ea typeface="+mn-ea"/>
                <a:cs typeface="+mn-cs"/>
              </a:rPr>
              <a:t>Programmable </a:t>
            </a:r>
            <a:r>
              <a:rPr lang="en-CA" sz="2400" kern="1200" baseline="0" dirty="0" err="1" smtClean="0">
                <a:solidFill>
                  <a:schemeClr val="tx1"/>
                </a:solidFill>
                <a:effectLst/>
                <a:latin typeface="+mn-lt"/>
                <a:ea typeface="+mn-ea"/>
                <a:cs typeface="+mn-cs"/>
              </a:rPr>
              <a:t>Input/Output</a:t>
            </a:r>
            <a:r>
              <a:rPr lang="en-CA" sz="2400" kern="1200" baseline="0" dirty="0" smtClean="0">
                <a:solidFill>
                  <a:schemeClr val="tx1"/>
                </a:solidFill>
                <a:effectLst/>
                <a:latin typeface="+mn-lt"/>
                <a:ea typeface="+mn-ea"/>
                <a:cs typeface="+mn-cs"/>
              </a:rPr>
              <a:t> pins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CA" sz="2400" kern="1200" baseline="0" dirty="0" smtClean="0">
                <a:solidFill>
                  <a:schemeClr val="tx1"/>
                </a:solidFill>
                <a:effectLst/>
                <a:latin typeface="+mn-lt"/>
                <a:ea typeface="+mn-ea"/>
                <a:cs typeface="+mn-cs"/>
              </a:rPr>
              <a:t>Analog Input pins</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CA" sz="2400" kern="1200" baseline="0" dirty="0" smtClean="0">
                <a:solidFill>
                  <a:schemeClr val="tx1"/>
                </a:solidFill>
                <a:effectLst/>
                <a:latin typeface="+mn-lt"/>
                <a:ea typeface="+mn-ea"/>
                <a:cs typeface="+mn-cs"/>
              </a:rPr>
              <a:t>USB connection</a:t>
            </a:r>
          </a:p>
        </p:txBody>
      </p:sp>
    </p:spTree>
    <p:extLst>
      <p:ext uri="{BB962C8B-B14F-4D97-AF65-F5344CB8AC3E}">
        <p14:creationId xmlns:p14="http://schemas.microsoft.com/office/powerpoint/2010/main" val="40189572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dirty="0"/>
          </a:p>
        </p:txBody>
      </p:sp>
      <p:sp>
        <p:nvSpPr>
          <p:cNvPr id="4" name="TextBox 3"/>
          <p:cNvSpPr txBox="1"/>
          <p:nvPr/>
        </p:nvSpPr>
        <p:spPr>
          <a:xfrm>
            <a:off x="1331640" y="764704"/>
            <a:ext cx="6787179" cy="6001643"/>
          </a:xfrm>
          <a:prstGeom prst="rect">
            <a:avLst/>
          </a:prstGeom>
          <a:noFill/>
        </p:spPr>
        <p:txBody>
          <a:bodyPr wrap="none" rtlCol="0">
            <a:spAutoFit/>
          </a:bodyPr>
          <a:lstStyle/>
          <a:p>
            <a:r>
              <a:rPr lang="en-CA" sz="1600" dirty="0"/>
              <a:t>/*</a:t>
            </a:r>
          </a:p>
          <a:p>
            <a:r>
              <a:rPr lang="en-CA" sz="1600" dirty="0"/>
              <a:t>  Blink</a:t>
            </a:r>
          </a:p>
          <a:p>
            <a:r>
              <a:rPr lang="en-CA" sz="1600" dirty="0"/>
              <a:t>  Turns on an LED on for one second, then off for one second, repeatedly.</a:t>
            </a:r>
          </a:p>
          <a:p>
            <a:r>
              <a:rPr lang="en-CA" sz="1600" dirty="0"/>
              <a:t> </a:t>
            </a:r>
          </a:p>
          <a:p>
            <a:r>
              <a:rPr lang="en-CA" sz="1600" dirty="0"/>
              <a:t>  This example code is in the public domain.</a:t>
            </a:r>
          </a:p>
          <a:p>
            <a:r>
              <a:rPr lang="en-CA" sz="1600" dirty="0"/>
              <a:t> */</a:t>
            </a:r>
          </a:p>
          <a:p>
            <a:r>
              <a:rPr lang="en-CA" sz="1600" dirty="0"/>
              <a:t> </a:t>
            </a:r>
          </a:p>
          <a:p>
            <a:r>
              <a:rPr lang="en-CA" sz="1600" dirty="0"/>
              <a:t>// Pin 13 has an LED connected on most </a:t>
            </a:r>
            <a:r>
              <a:rPr lang="en-CA" sz="1600" dirty="0" err="1"/>
              <a:t>Arduino</a:t>
            </a:r>
            <a:r>
              <a:rPr lang="en-CA" sz="1600" dirty="0"/>
              <a:t> boards.</a:t>
            </a:r>
          </a:p>
          <a:p>
            <a:r>
              <a:rPr lang="en-CA" sz="1600" dirty="0"/>
              <a:t>// give it a name:</a:t>
            </a:r>
          </a:p>
          <a:p>
            <a:r>
              <a:rPr lang="en-CA" sz="1600" dirty="0" err="1"/>
              <a:t>int</a:t>
            </a:r>
            <a:r>
              <a:rPr lang="en-CA" sz="1600" dirty="0"/>
              <a:t> led = 13;</a:t>
            </a:r>
          </a:p>
          <a:p>
            <a:endParaRPr lang="en-CA" sz="1600" dirty="0"/>
          </a:p>
          <a:p>
            <a:r>
              <a:rPr lang="en-CA" sz="1600" dirty="0"/>
              <a:t>// the setup routine runs once when you press reset:</a:t>
            </a:r>
          </a:p>
          <a:p>
            <a:r>
              <a:rPr lang="en-CA" sz="1600" dirty="0"/>
              <a:t>void setup() {                </a:t>
            </a:r>
          </a:p>
          <a:p>
            <a:r>
              <a:rPr lang="en-CA" sz="1600" dirty="0"/>
              <a:t>  // initialize the digital pin as an output.</a:t>
            </a:r>
          </a:p>
          <a:p>
            <a:r>
              <a:rPr lang="en-CA" sz="1600" dirty="0"/>
              <a:t>  </a:t>
            </a:r>
            <a:r>
              <a:rPr lang="en-CA" sz="1600" dirty="0" err="1"/>
              <a:t>pinMode</a:t>
            </a:r>
            <a:r>
              <a:rPr lang="en-CA" sz="1600" dirty="0"/>
              <a:t>(led, OUTPUT);     </a:t>
            </a:r>
          </a:p>
          <a:p>
            <a:r>
              <a:rPr lang="en-CA" sz="1600" dirty="0"/>
              <a:t>}</a:t>
            </a:r>
          </a:p>
          <a:p>
            <a:endParaRPr lang="en-CA" sz="1600" dirty="0"/>
          </a:p>
          <a:p>
            <a:r>
              <a:rPr lang="en-CA" sz="1600" dirty="0"/>
              <a:t>// the loop routine runs over and over again forever:</a:t>
            </a:r>
          </a:p>
          <a:p>
            <a:r>
              <a:rPr lang="en-CA" sz="1600" dirty="0"/>
              <a:t>void loop() {</a:t>
            </a:r>
          </a:p>
          <a:p>
            <a:r>
              <a:rPr lang="en-CA" sz="1600" dirty="0"/>
              <a:t>  </a:t>
            </a:r>
            <a:r>
              <a:rPr lang="en-CA" sz="1600" dirty="0" err="1"/>
              <a:t>digitalWrite</a:t>
            </a:r>
            <a:r>
              <a:rPr lang="en-CA" sz="1600" dirty="0"/>
              <a:t>(led, HIGH);   // turn the LED on (HIGH is the voltage level)</a:t>
            </a:r>
          </a:p>
          <a:p>
            <a:r>
              <a:rPr lang="en-CA" sz="1600" dirty="0"/>
              <a:t>  delay(1000);               // wait for a second</a:t>
            </a:r>
          </a:p>
          <a:p>
            <a:r>
              <a:rPr lang="en-CA" sz="1600" dirty="0"/>
              <a:t>  </a:t>
            </a:r>
            <a:r>
              <a:rPr lang="en-CA" sz="1600" dirty="0" err="1"/>
              <a:t>digitalWrite</a:t>
            </a:r>
            <a:r>
              <a:rPr lang="en-CA" sz="1600" dirty="0"/>
              <a:t>(led, LOW);    // turn the LED off by making the voltage LOW</a:t>
            </a:r>
          </a:p>
          <a:p>
            <a:r>
              <a:rPr lang="en-CA" sz="1600" dirty="0"/>
              <a:t>  delay(1000);               // wait for a second</a:t>
            </a:r>
          </a:p>
          <a:p>
            <a:r>
              <a:rPr lang="en-CA" sz="1600" dirty="0"/>
              <a:t>}</a:t>
            </a:r>
          </a:p>
        </p:txBody>
      </p:sp>
    </p:spTree>
    <p:extLst>
      <p:ext uri="{BB962C8B-B14F-4D97-AF65-F5344CB8AC3E}">
        <p14:creationId xmlns:p14="http://schemas.microsoft.com/office/powerpoint/2010/main" val="10846373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Sample </a:t>
            </a:r>
            <a:r>
              <a:rPr lang="en-CA" dirty="0" err="1" smtClean="0"/>
              <a:t>Arduino</a:t>
            </a:r>
            <a:r>
              <a:rPr lang="en-CA" dirty="0" smtClean="0"/>
              <a:t> Sketches (Blink)</a:t>
            </a:r>
            <a:endParaRPr lang="en-CA" dirty="0"/>
          </a:p>
        </p:txBody>
      </p:sp>
      <p:sp>
        <p:nvSpPr>
          <p:cNvPr id="3" name="Content Placeholder 2"/>
          <p:cNvSpPr>
            <a:spLocks noGrp="1"/>
          </p:cNvSpPr>
          <p:nvPr>
            <p:ph idx="1"/>
          </p:nvPr>
        </p:nvSpPr>
        <p:spPr/>
        <p:txBody>
          <a:bodyPr/>
          <a:lstStyle/>
          <a:p>
            <a:pPr rtl="0" eaLnBrk="1" latinLnBrk="0" hangingPunct="1"/>
            <a:r>
              <a:rPr kumimoji="0" lang="en-CA" sz="2600" kern="1200" dirty="0" smtClean="0">
                <a:solidFill>
                  <a:schemeClr val="tx1"/>
                </a:solidFill>
                <a:effectLst/>
                <a:latin typeface="+mn-lt"/>
                <a:ea typeface="+mn-ea"/>
                <a:cs typeface="+mn-cs"/>
              </a:rPr>
              <a:t>Upload the sketch to run it</a:t>
            </a:r>
            <a:endParaRPr lang="en-CA" sz="2600" dirty="0" smtClean="0">
              <a:effectLst/>
            </a:endParaRPr>
          </a:p>
          <a:p>
            <a:pPr rtl="0" eaLnBrk="1" latinLnBrk="0" hangingPunct="1"/>
            <a:r>
              <a:rPr kumimoji="0" lang="en-CA" sz="2600" kern="1200" dirty="0" smtClean="0">
                <a:solidFill>
                  <a:schemeClr val="tx1"/>
                </a:solidFill>
                <a:effectLst/>
                <a:latin typeface="+mn-lt"/>
                <a:ea typeface="+mn-ea"/>
                <a:cs typeface="+mn-cs"/>
              </a:rPr>
              <a:t>Observe</a:t>
            </a:r>
            <a:r>
              <a:rPr kumimoji="0" lang="en-CA" sz="2600" kern="1200" baseline="0" dirty="0" smtClean="0">
                <a:solidFill>
                  <a:schemeClr val="tx1"/>
                </a:solidFill>
                <a:effectLst/>
                <a:latin typeface="+mn-lt"/>
                <a:ea typeface="+mn-ea"/>
                <a:cs typeface="+mn-cs"/>
              </a:rPr>
              <a:t> that the LED is on for 1 second then off for 1 second</a:t>
            </a:r>
            <a:endParaRPr lang="en-CA" dirty="0" smtClean="0">
              <a:effectLst/>
            </a:endParaRPr>
          </a:p>
          <a:p>
            <a:pPr rtl="0" eaLnBrk="1" latinLnBrk="0" hangingPunct="1"/>
            <a:r>
              <a:rPr kumimoji="0" lang="en-CA" sz="2600" kern="1200" baseline="0" dirty="0" smtClean="0">
                <a:solidFill>
                  <a:schemeClr val="tx1"/>
                </a:solidFill>
                <a:effectLst/>
                <a:latin typeface="+mn-lt"/>
                <a:ea typeface="+mn-ea"/>
                <a:cs typeface="+mn-cs"/>
              </a:rPr>
              <a:t>This is a </a:t>
            </a:r>
            <a:r>
              <a:rPr kumimoji="0" lang="en-CA" sz="2600" u="sng" kern="1200" baseline="0" dirty="0" smtClean="0">
                <a:solidFill>
                  <a:schemeClr val="tx1"/>
                </a:solidFill>
                <a:effectLst/>
                <a:latin typeface="+mn-lt"/>
                <a:ea typeface="+mn-ea"/>
                <a:cs typeface="+mn-cs"/>
              </a:rPr>
              <a:t>digital</a:t>
            </a:r>
            <a:r>
              <a:rPr kumimoji="0" lang="en-CA" sz="2600" kern="1200" baseline="0" dirty="0" smtClean="0">
                <a:solidFill>
                  <a:schemeClr val="tx1"/>
                </a:solidFill>
                <a:effectLst/>
                <a:latin typeface="+mn-lt"/>
                <a:ea typeface="+mn-ea"/>
                <a:cs typeface="+mn-cs"/>
              </a:rPr>
              <a:t> output since the value is only high or low.  There is no intermediate voltage.</a:t>
            </a:r>
            <a:endParaRPr lang="en-CA" dirty="0" smtClean="0">
              <a:effectLst/>
            </a:endParaRPr>
          </a:p>
          <a:p>
            <a:endParaRPr lang="en-CA" dirty="0"/>
          </a:p>
        </p:txBody>
      </p:sp>
    </p:spTree>
    <p:extLst>
      <p:ext uri="{BB962C8B-B14F-4D97-AF65-F5344CB8AC3E}">
        <p14:creationId xmlns:p14="http://schemas.microsoft.com/office/powerpoint/2010/main" val="4573058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Test</a:t>
            </a:r>
            <a:r>
              <a:rPr lang="en-CA" baseline="0" dirty="0" smtClean="0"/>
              <a:t> Your Knowledge (Blink)</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Change your sketch to make the LED stay on for 5 seconds then go off for 5 seconds</a:t>
            </a:r>
          </a:p>
          <a:p>
            <a:r>
              <a:rPr lang="en-CA" dirty="0" smtClean="0"/>
              <a:t>Upload your revised program to the </a:t>
            </a:r>
            <a:r>
              <a:rPr lang="en-CA" dirty="0" err="1" smtClean="0"/>
              <a:t>Arduino</a:t>
            </a:r>
            <a:r>
              <a:rPr lang="en-CA" dirty="0" smtClean="0"/>
              <a:t> </a:t>
            </a:r>
          </a:p>
          <a:p>
            <a:r>
              <a:rPr lang="en-CA" dirty="0" smtClean="0"/>
              <a:t>Use a voltmeter to measure between</a:t>
            </a:r>
            <a:r>
              <a:rPr lang="en-CA" baseline="0" dirty="0" smtClean="0"/>
              <a:t> the output pin (13) and GND.  You should see the DC voltage vary between 0 and 5V</a:t>
            </a:r>
          </a:p>
          <a:p>
            <a:r>
              <a:rPr lang="en-CA" baseline="0" dirty="0" smtClean="0"/>
              <a:t>Change your sketch to make the LED </a:t>
            </a:r>
            <a:r>
              <a:rPr lang="en-CA" dirty="0" smtClean="0"/>
              <a:t>turn</a:t>
            </a:r>
            <a:r>
              <a:rPr lang="en-CA" baseline="0" dirty="0" smtClean="0"/>
              <a:t> on for 50ms and then off for 50ms</a:t>
            </a:r>
          </a:p>
          <a:p>
            <a:r>
              <a:rPr lang="en-CA" baseline="0" dirty="0" smtClean="0"/>
              <a:t>Observe the LED blinking faster</a:t>
            </a:r>
          </a:p>
          <a:p>
            <a:r>
              <a:rPr lang="en-CA" baseline="0" dirty="0" smtClean="0"/>
              <a:t>Now what is the output voltage reading?  Why?</a:t>
            </a:r>
          </a:p>
          <a:p>
            <a:r>
              <a:rPr lang="en-CA" baseline="0" dirty="0" smtClean="0"/>
              <a:t>Is this still a digital output?</a:t>
            </a:r>
          </a:p>
        </p:txBody>
      </p:sp>
    </p:spTree>
    <p:extLst>
      <p:ext uri="{BB962C8B-B14F-4D97-AF65-F5344CB8AC3E}">
        <p14:creationId xmlns:p14="http://schemas.microsoft.com/office/powerpoint/2010/main" val="21282436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Test Your Knowledge (Blink)</a:t>
            </a:r>
            <a:r>
              <a:rPr lang="en-CA" baseline="0" dirty="0" smtClean="0"/>
              <a:t> (cont’d)</a:t>
            </a:r>
            <a:endParaRPr lang="en-CA" dirty="0"/>
          </a:p>
        </p:txBody>
      </p:sp>
      <p:sp>
        <p:nvSpPr>
          <p:cNvPr id="3" name="Content Placeholder 2"/>
          <p:cNvSpPr>
            <a:spLocks noGrp="1"/>
          </p:cNvSpPr>
          <p:nvPr>
            <p:ph idx="1"/>
          </p:nvPr>
        </p:nvSpPr>
        <p:spPr/>
        <p:txBody>
          <a:bodyPr/>
          <a:lstStyle/>
          <a:p>
            <a:r>
              <a:rPr lang="en-CA" dirty="0" smtClean="0"/>
              <a:t>The voltmeter averages its reading over a longer time than the blink rate so you should read about 2.5V</a:t>
            </a:r>
            <a:r>
              <a:rPr lang="en-CA" baseline="0" dirty="0" smtClean="0"/>
              <a:t> since the LED is on for half of the time.  It is still a digital output, as could be shown on an oscilloscope.</a:t>
            </a:r>
          </a:p>
          <a:p>
            <a:r>
              <a:rPr lang="en-CA" baseline="0" dirty="0" smtClean="0"/>
              <a:t>Change your sketch so that the LED is on for 25ms and off for 75 </a:t>
            </a:r>
            <a:r>
              <a:rPr lang="en-CA" baseline="0" dirty="0" err="1" smtClean="0"/>
              <a:t>ms.</a:t>
            </a:r>
            <a:endParaRPr lang="en-CA" baseline="0" dirty="0" smtClean="0"/>
          </a:p>
          <a:p>
            <a:r>
              <a:rPr lang="en-CA" baseline="0" dirty="0" smtClean="0"/>
              <a:t>Is the output voltage now about 1.25V?</a:t>
            </a:r>
          </a:p>
          <a:p>
            <a:r>
              <a:rPr lang="en-CA" dirty="0" smtClean="0"/>
              <a:t>What</a:t>
            </a:r>
            <a:r>
              <a:rPr lang="en-CA" baseline="0" dirty="0" smtClean="0"/>
              <a:t> voltage would you expect if the LED was on for 75ms and off for 25ms?</a:t>
            </a:r>
          </a:p>
          <a:p>
            <a:r>
              <a:rPr lang="en-CA" baseline="0" dirty="0" smtClean="0"/>
              <a:t>Prove it.</a:t>
            </a:r>
          </a:p>
        </p:txBody>
      </p:sp>
    </p:spTree>
    <p:extLst>
      <p:ext uri="{BB962C8B-B14F-4D97-AF65-F5344CB8AC3E}">
        <p14:creationId xmlns:p14="http://schemas.microsoft.com/office/powerpoint/2010/main" val="42716939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Test Your Knowledge (Blink) (cont’d)</a:t>
            </a:r>
            <a:endParaRPr lang="en-CA" dirty="0"/>
          </a:p>
        </p:txBody>
      </p:sp>
      <p:sp>
        <p:nvSpPr>
          <p:cNvPr id="3" name="Content Placeholder 2"/>
          <p:cNvSpPr>
            <a:spLocks noGrp="1"/>
          </p:cNvSpPr>
          <p:nvPr>
            <p:ph idx="1"/>
          </p:nvPr>
        </p:nvSpPr>
        <p:spPr/>
        <p:txBody>
          <a:bodyPr/>
          <a:lstStyle/>
          <a:p>
            <a:r>
              <a:rPr lang="en-CA" dirty="0" smtClean="0"/>
              <a:t>Change your sketch</a:t>
            </a:r>
            <a:r>
              <a:rPr lang="en-CA" baseline="0" dirty="0" smtClean="0"/>
              <a:t> so that the LED is on for 5ms and off for 5ms</a:t>
            </a:r>
          </a:p>
          <a:p>
            <a:r>
              <a:rPr lang="en-CA" baseline="0" dirty="0" smtClean="0"/>
              <a:t>What output voltage do you expect?</a:t>
            </a:r>
          </a:p>
          <a:p>
            <a:r>
              <a:rPr lang="en-CA" baseline="0" dirty="0" smtClean="0"/>
              <a:t>Is it 2.5V?</a:t>
            </a:r>
          </a:p>
          <a:p>
            <a:r>
              <a:rPr lang="en-CA" baseline="0" dirty="0" smtClean="0"/>
              <a:t>Why isn’t the LED blinking?</a:t>
            </a:r>
          </a:p>
          <a:p>
            <a:r>
              <a:rPr lang="en-CA" baseline="0" dirty="0" smtClean="0"/>
              <a:t>Your eyes cannot perceive flashing faster than about 25 times per second and the LED is flashing at 100 times per second. Research “persistence of vision” if interested in this effect</a:t>
            </a:r>
            <a:r>
              <a:rPr lang="en-CA" baseline="0" dirty="0" smtClean="0"/>
              <a:t>. (think of movies, television, and flip books)</a:t>
            </a:r>
            <a:endParaRPr lang="en-CA" baseline="0" dirty="0" smtClean="0"/>
          </a:p>
        </p:txBody>
      </p:sp>
    </p:spTree>
    <p:extLst>
      <p:ext uri="{BB962C8B-B14F-4D97-AF65-F5344CB8AC3E}">
        <p14:creationId xmlns:p14="http://schemas.microsoft.com/office/powerpoint/2010/main" val="3118326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Test Your Knowledge (Blink) (cont’d)</a:t>
            </a:r>
            <a:endParaRPr lang="en-CA" dirty="0"/>
          </a:p>
        </p:txBody>
      </p:sp>
      <p:sp>
        <p:nvSpPr>
          <p:cNvPr id="3" name="Content Placeholder 2"/>
          <p:cNvSpPr>
            <a:spLocks noGrp="1"/>
          </p:cNvSpPr>
          <p:nvPr>
            <p:ph idx="1"/>
          </p:nvPr>
        </p:nvSpPr>
        <p:spPr/>
        <p:txBody>
          <a:bodyPr>
            <a:normAutofit fontScale="92500" lnSpcReduction="10000"/>
          </a:bodyPr>
          <a:lstStyle/>
          <a:p>
            <a:r>
              <a:rPr lang="en-CA" dirty="0" smtClean="0"/>
              <a:t>Adjust your sketch for the following ON/OFF times. </a:t>
            </a:r>
            <a:r>
              <a:rPr lang="en-CA" dirty="0"/>
              <a:t>R</a:t>
            </a:r>
            <a:r>
              <a:rPr lang="en-CA" baseline="0" dirty="0" smtClean="0"/>
              <a:t>ecord the voltage and observe the LED for each:</a:t>
            </a:r>
          </a:p>
          <a:p>
            <a:pPr lvl="1"/>
            <a:r>
              <a:rPr lang="en-CA" dirty="0" smtClean="0"/>
              <a:t>1ms/9ms</a:t>
            </a:r>
          </a:p>
          <a:p>
            <a:pPr lvl="1"/>
            <a:r>
              <a:rPr lang="en-CA" dirty="0" smtClean="0"/>
              <a:t>3ms/7ms</a:t>
            </a:r>
          </a:p>
          <a:p>
            <a:pPr lvl="1"/>
            <a:r>
              <a:rPr lang="en-CA" dirty="0" smtClean="0"/>
              <a:t>5ms/5ms</a:t>
            </a:r>
          </a:p>
          <a:p>
            <a:pPr lvl="1"/>
            <a:r>
              <a:rPr lang="en-CA" dirty="0" smtClean="0"/>
              <a:t>7ms/3ms</a:t>
            </a:r>
          </a:p>
          <a:p>
            <a:pPr lvl="1"/>
            <a:r>
              <a:rPr lang="en-CA" dirty="0" smtClean="0"/>
              <a:t>9ms/1ms</a:t>
            </a:r>
          </a:p>
          <a:p>
            <a:pPr lvl="0"/>
            <a:r>
              <a:rPr lang="en-CA" dirty="0" smtClean="0"/>
              <a:t>Do the voltages match expectations?</a:t>
            </a:r>
          </a:p>
          <a:p>
            <a:r>
              <a:rPr lang="en-CA" dirty="0" smtClean="0"/>
              <a:t>How does your eye perceive the LED intensity for each combination?</a:t>
            </a:r>
          </a:p>
          <a:p>
            <a:r>
              <a:rPr lang="en-CA" dirty="0" smtClean="0"/>
              <a:t>Reflect </a:t>
            </a:r>
            <a:r>
              <a:rPr lang="en-CA" dirty="0"/>
              <a:t>on this when PWM is presented later</a:t>
            </a:r>
          </a:p>
          <a:p>
            <a:pPr lvl="0"/>
            <a:endParaRPr lang="en-CA" dirty="0"/>
          </a:p>
        </p:txBody>
      </p:sp>
    </p:spTree>
    <p:extLst>
      <p:ext uri="{BB962C8B-B14F-4D97-AF65-F5344CB8AC3E}">
        <p14:creationId xmlns:p14="http://schemas.microsoft.com/office/powerpoint/2010/main" val="23858360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Sample </a:t>
            </a:r>
            <a:r>
              <a:rPr lang="en-CA" dirty="0" err="1" smtClean="0"/>
              <a:t>Arduino</a:t>
            </a:r>
            <a:r>
              <a:rPr lang="en-CA" dirty="0" smtClean="0"/>
              <a:t> Sketches (</a:t>
            </a:r>
            <a:r>
              <a:rPr lang="en-CA" dirty="0" err="1" smtClean="0"/>
              <a:t>DigitalReadSerial</a:t>
            </a:r>
            <a:r>
              <a:rPr lang="en-CA" dirty="0" smtClean="0"/>
              <a:t>)</a:t>
            </a:r>
            <a:endParaRPr lang="en-CA" dirty="0"/>
          </a:p>
        </p:txBody>
      </p:sp>
      <p:sp>
        <p:nvSpPr>
          <p:cNvPr id="3" name="Content Placeholder 2"/>
          <p:cNvSpPr>
            <a:spLocks noGrp="1"/>
          </p:cNvSpPr>
          <p:nvPr>
            <p:ph idx="1"/>
          </p:nvPr>
        </p:nvSpPr>
        <p:spPr/>
        <p:txBody>
          <a:bodyPr/>
          <a:lstStyle/>
          <a:p>
            <a:pPr marL="274320" marR="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CA" sz="2600" kern="1200" dirty="0" smtClean="0">
                <a:solidFill>
                  <a:schemeClr val="tx1"/>
                </a:solidFill>
                <a:effectLst/>
                <a:latin typeface="+mn-lt"/>
                <a:ea typeface="+mn-ea"/>
                <a:cs typeface="+mn-cs"/>
              </a:rPr>
              <a:t>Go to </a:t>
            </a:r>
            <a:r>
              <a:rPr kumimoji="0" lang="en-CA" sz="2600" kern="1200" dirty="0" smtClean="0">
                <a:solidFill>
                  <a:schemeClr val="tx1"/>
                </a:solidFill>
                <a:effectLst/>
                <a:latin typeface="+mn-lt"/>
                <a:ea typeface="+mn-ea"/>
                <a:cs typeface="+mn-cs"/>
                <a:hlinkClick r:id="rId2"/>
              </a:rPr>
              <a:t>http://arduino.cc/en/Tutorial/HomePage</a:t>
            </a:r>
            <a:r>
              <a:rPr lang="en-CA" dirty="0" smtClean="0"/>
              <a:t>, read the background</a:t>
            </a:r>
            <a:r>
              <a:rPr kumimoji="0" lang="en-CA" sz="2600" kern="1200" dirty="0" smtClean="0">
                <a:solidFill>
                  <a:schemeClr val="tx1"/>
                </a:solidFill>
                <a:effectLst/>
                <a:latin typeface="+mn-lt"/>
                <a:ea typeface="+mn-ea"/>
                <a:cs typeface="+mn-cs"/>
              </a:rPr>
              <a:t> and examine the “</a:t>
            </a:r>
            <a:r>
              <a:rPr kumimoji="0" lang="en-CA" sz="2600" kern="1200" dirty="0" err="1" smtClean="0">
                <a:solidFill>
                  <a:schemeClr val="tx1"/>
                </a:solidFill>
                <a:effectLst/>
                <a:latin typeface="+mn-lt"/>
                <a:ea typeface="+mn-ea"/>
                <a:cs typeface="+mn-cs"/>
              </a:rPr>
              <a:t>DigitalReadSerial</a:t>
            </a:r>
            <a:r>
              <a:rPr kumimoji="0" lang="en-CA" sz="2600" kern="1200" dirty="0" smtClean="0">
                <a:solidFill>
                  <a:schemeClr val="tx1"/>
                </a:solidFill>
                <a:effectLst/>
                <a:latin typeface="+mn-lt"/>
                <a:ea typeface="+mn-ea"/>
                <a:cs typeface="+mn-cs"/>
              </a:rPr>
              <a:t>” sketch</a:t>
            </a:r>
          </a:p>
          <a:p>
            <a:pPr marL="274320" marR="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CA" sz="2600" kern="1200" dirty="0" smtClean="0">
                <a:solidFill>
                  <a:schemeClr val="tx1"/>
                </a:solidFill>
                <a:effectLst/>
                <a:latin typeface="+mn-lt"/>
                <a:ea typeface="+mn-ea"/>
                <a:cs typeface="+mn-cs"/>
              </a:rPr>
              <a:t>Set up  the switch input with a </a:t>
            </a:r>
            <a:r>
              <a:rPr kumimoji="0" lang="en-CA" sz="2600" kern="1200" dirty="0" err="1" smtClean="0">
                <a:solidFill>
                  <a:schemeClr val="tx1"/>
                </a:solidFill>
                <a:effectLst/>
                <a:latin typeface="+mn-lt"/>
                <a:ea typeface="+mn-ea"/>
                <a:cs typeface="+mn-cs"/>
              </a:rPr>
              <a:t>pulldown</a:t>
            </a:r>
            <a:r>
              <a:rPr kumimoji="0" lang="en-CA" sz="2600" kern="1200" dirty="0" smtClean="0">
                <a:solidFill>
                  <a:schemeClr val="tx1"/>
                </a:solidFill>
                <a:effectLst/>
                <a:latin typeface="+mn-lt"/>
                <a:ea typeface="+mn-ea"/>
                <a:cs typeface="+mn-cs"/>
              </a:rPr>
              <a:t> resistor on pin 2 as illustrated</a:t>
            </a:r>
          </a:p>
          <a:p>
            <a:pPr lvl="0">
              <a:defRPr/>
            </a:pPr>
            <a:r>
              <a:rPr lang="en-CA" dirty="0"/>
              <a:t>Load the </a:t>
            </a:r>
            <a:r>
              <a:rPr lang="en-CA" dirty="0" err="1" smtClean="0"/>
              <a:t>DigitalReadSerial</a:t>
            </a:r>
            <a:r>
              <a:rPr lang="en-CA" dirty="0" smtClean="0"/>
              <a:t> </a:t>
            </a:r>
            <a:r>
              <a:rPr lang="en-CA" dirty="0"/>
              <a:t>sketch from the examples|01.Basics </a:t>
            </a:r>
            <a:r>
              <a:rPr lang="en-CA" dirty="0" smtClean="0"/>
              <a:t>folder</a:t>
            </a:r>
            <a:endParaRPr kumimoji="0" lang="en-CA" sz="26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9697135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dirty="0"/>
          </a:p>
        </p:txBody>
      </p:sp>
      <p:sp>
        <p:nvSpPr>
          <p:cNvPr id="4" name="TextBox 3"/>
          <p:cNvSpPr txBox="1"/>
          <p:nvPr/>
        </p:nvSpPr>
        <p:spPr>
          <a:xfrm>
            <a:off x="1259632" y="210026"/>
            <a:ext cx="6198107" cy="6647974"/>
          </a:xfrm>
          <a:prstGeom prst="rect">
            <a:avLst/>
          </a:prstGeom>
          <a:noFill/>
        </p:spPr>
        <p:txBody>
          <a:bodyPr wrap="none" rtlCol="0">
            <a:spAutoFit/>
          </a:bodyPr>
          <a:lstStyle/>
          <a:p>
            <a:r>
              <a:rPr lang="en-CA" sz="1600" dirty="0"/>
              <a:t>/*</a:t>
            </a:r>
          </a:p>
          <a:p>
            <a:r>
              <a:rPr lang="en-CA" sz="1600" dirty="0"/>
              <a:t>  </a:t>
            </a:r>
            <a:r>
              <a:rPr lang="en-CA" sz="1600" dirty="0" err="1"/>
              <a:t>DigitalReadSerial</a:t>
            </a:r>
            <a:endParaRPr lang="en-CA" sz="1600" dirty="0"/>
          </a:p>
          <a:p>
            <a:r>
              <a:rPr lang="en-CA" sz="1600" dirty="0"/>
              <a:t> Reads a digital input on pin 2, prints the result to the serial monitor </a:t>
            </a:r>
          </a:p>
          <a:p>
            <a:r>
              <a:rPr lang="en-CA" sz="1600" dirty="0"/>
              <a:t> </a:t>
            </a:r>
          </a:p>
          <a:p>
            <a:r>
              <a:rPr lang="en-CA" sz="1600" dirty="0"/>
              <a:t> This example code is in the public domain.</a:t>
            </a:r>
          </a:p>
          <a:p>
            <a:r>
              <a:rPr lang="en-CA" sz="1600" dirty="0"/>
              <a:t> */</a:t>
            </a:r>
          </a:p>
          <a:p>
            <a:endParaRPr lang="en-CA" sz="1600" dirty="0"/>
          </a:p>
          <a:p>
            <a:r>
              <a:rPr lang="en-CA" sz="1600" dirty="0"/>
              <a:t>// digital pin 2 has a pushbutton attached to it. Give it a name:</a:t>
            </a:r>
          </a:p>
          <a:p>
            <a:r>
              <a:rPr lang="en-CA" sz="1600" dirty="0" err="1"/>
              <a:t>int</a:t>
            </a:r>
            <a:r>
              <a:rPr lang="en-CA" sz="1600" dirty="0"/>
              <a:t> </a:t>
            </a:r>
            <a:r>
              <a:rPr lang="en-CA" sz="1600" dirty="0" err="1"/>
              <a:t>pushButton</a:t>
            </a:r>
            <a:r>
              <a:rPr lang="en-CA" sz="1600" dirty="0"/>
              <a:t> = 2;</a:t>
            </a:r>
          </a:p>
          <a:p>
            <a:endParaRPr lang="en-CA" sz="1600" dirty="0"/>
          </a:p>
          <a:p>
            <a:r>
              <a:rPr lang="en-CA" sz="1600" dirty="0"/>
              <a:t>// the setup routine runs once when you press reset:</a:t>
            </a:r>
          </a:p>
          <a:p>
            <a:r>
              <a:rPr lang="en-CA" sz="1600" dirty="0"/>
              <a:t>void setup() {</a:t>
            </a:r>
          </a:p>
          <a:p>
            <a:r>
              <a:rPr lang="en-CA" sz="1600" dirty="0"/>
              <a:t>  // initialize serial communication at 9600 bits per second:</a:t>
            </a:r>
          </a:p>
          <a:p>
            <a:r>
              <a:rPr lang="en-CA" sz="1600" dirty="0"/>
              <a:t>  </a:t>
            </a:r>
            <a:r>
              <a:rPr lang="en-CA" sz="1600" dirty="0" err="1"/>
              <a:t>Serial.begin</a:t>
            </a:r>
            <a:r>
              <a:rPr lang="en-CA" sz="1600" dirty="0"/>
              <a:t>(9600);</a:t>
            </a:r>
          </a:p>
          <a:p>
            <a:r>
              <a:rPr lang="en-CA" sz="1600" dirty="0"/>
              <a:t>  // make the pushbutton's pin an input:</a:t>
            </a:r>
          </a:p>
          <a:p>
            <a:r>
              <a:rPr lang="en-CA" sz="1600" dirty="0"/>
              <a:t>  </a:t>
            </a:r>
            <a:r>
              <a:rPr lang="en-CA" sz="1600" dirty="0" err="1"/>
              <a:t>pinMode</a:t>
            </a:r>
            <a:r>
              <a:rPr lang="en-CA" sz="1600" dirty="0"/>
              <a:t>(</a:t>
            </a:r>
            <a:r>
              <a:rPr lang="en-CA" sz="1600" dirty="0" err="1"/>
              <a:t>pushButton</a:t>
            </a:r>
            <a:r>
              <a:rPr lang="en-CA" sz="1600" dirty="0"/>
              <a:t>, INPUT);</a:t>
            </a:r>
          </a:p>
          <a:p>
            <a:r>
              <a:rPr lang="en-CA" sz="1600" dirty="0"/>
              <a:t>}</a:t>
            </a:r>
          </a:p>
          <a:p>
            <a:endParaRPr lang="en-CA" sz="1600" dirty="0"/>
          </a:p>
          <a:p>
            <a:r>
              <a:rPr lang="en-CA" sz="1600" dirty="0"/>
              <a:t>// the loop routine runs over and over again forever:</a:t>
            </a:r>
          </a:p>
          <a:p>
            <a:r>
              <a:rPr lang="en-CA" sz="1600" dirty="0"/>
              <a:t>void loop() {</a:t>
            </a:r>
          </a:p>
          <a:p>
            <a:r>
              <a:rPr lang="en-CA" sz="1600" dirty="0"/>
              <a:t>  // read the input pin:</a:t>
            </a:r>
          </a:p>
          <a:p>
            <a:r>
              <a:rPr lang="en-CA" sz="1600" dirty="0"/>
              <a:t>  </a:t>
            </a:r>
            <a:r>
              <a:rPr lang="en-CA" sz="1600" dirty="0" err="1"/>
              <a:t>int</a:t>
            </a:r>
            <a:r>
              <a:rPr lang="en-CA" sz="1600" dirty="0"/>
              <a:t> </a:t>
            </a:r>
            <a:r>
              <a:rPr lang="en-CA" sz="1600" dirty="0" err="1"/>
              <a:t>buttonState</a:t>
            </a:r>
            <a:r>
              <a:rPr lang="en-CA" sz="1600" dirty="0"/>
              <a:t> = </a:t>
            </a:r>
            <a:r>
              <a:rPr lang="en-CA" sz="1600" dirty="0" err="1"/>
              <a:t>digitalRead</a:t>
            </a:r>
            <a:r>
              <a:rPr lang="en-CA" sz="1600" dirty="0"/>
              <a:t>(</a:t>
            </a:r>
            <a:r>
              <a:rPr lang="en-CA" sz="1600" dirty="0" err="1"/>
              <a:t>pushButton</a:t>
            </a:r>
            <a:r>
              <a:rPr lang="en-CA" sz="1600" dirty="0"/>
              <a:t>);</a:t>
            </a:r>
          </a:p>
          <a:p>
            <a:r>
              <a:rPr lang="en-CA" sz="1600" dirty="0"/>
              <a:t>  // print out the state of the button:</a:t>
            </a:r>
          </a:p>
          <a:p>
            <a:r>
              <a:rPr lang="en-CA" sz="1600" dirty="0"/>
              <a:t>  </a:t>
            </a:r>
            <a:r>
              <a:rPr lang="en-CA" sz="1600" dirty="0" err="1"/>
              <a:t>Serial.println</a:t>
            </a:r>
            <a:r>
              <a:rPr lang="en-CA" sz="1600" dirty="0"/>
              <a:t>(</a:t>
            </a:r>
            <a:r>
              <a:rPr lang="en-CA" sz="1600" dirty="0" err="1"/>
              <a:t>buttonState</a:t>
            </a:r>
            <a:r>
              <a:rPr lang="en-CA" sz="1600" dirty="0"/>
              <a:t>);</a:t>
            </a:r>
          </a:p>
          <a:p>
            <a:r>
              <a:rPr lang="en-CA" sz="1600" dirty="0"/>
              <a:t>  delay(1);        // delay in between reads for stability</a:t>
            </a:r>
          </a:p>
          <a:p>
            <a:r>
              <a:rPr lang="en-CA" sz="1600" dirty="0" smtClean="0"/>
              <a:t>}</a:t>
            </a:r>
            <a:endParaRPr lang="en-CA" sz="1600" dirty="0"/>
          </a:p>
        </p:txBody>
      </p:sp>
    </p:spTree>
    <p:extLst>
      <p:ext uri="{BB962C8B-B14F-4D97-AF65-F5344CB8AC3E}">
        <p14:creationId xmlns:p14="http://schemas.microsoft.com/office/powerpoint/2010/main" val="12132098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Sample </a:t>
            </a:r>
            <a:r>
              <a:rPr lang="en-CA" dirty="0" err="1" smtClean="0"/>
              <a:t>Arduino</a:t>
            </a:r>
            <a:r>
              <a:rPr lang="en-CA" dirty="0" smtClean="0"/>
              <a:t> Sketches (</a:t>
            </a:r>
            <a:r>
              <a:rPr lang="en-CA" dirty="0" err="1" smtClean="0"/>
              <a:t>DigitalReadSerial</a:t>
            </a:r>
            <a:r>
              <a:rPr lang="en-CA" dirty="0" smtClean="0"/>
              <a:t>)</a:t>
            </a:r>
            <a:endParaRPr lang="en-CA" dirty="0"/>
          </a:p>
        </p:txBody>
      </p:sp>
      <p:sp>
        <p:nvSpPr>
          <p:cNvPr id="3" name="Content Placeholder 2"/>
          <p:cNvSpPr>
            <a:spLocks noGrp="1"/>
          </p:cNvSpPr>
          <p:nvPr>
            <p:ph idx="1"/>
          </p:nvPr>
        </p:nvSpPr>
        <p:spPr/>
        <p:txBody>
          <a:bodyPr/>
          <a:lstStyle/>
          <a:p>
            <a:pPr marL="274320" marR="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CA" sz="2600" kern="1200" dirty="0" smtClean="0">
                <a:solidFill>
                  <a:schemeClr val="tx1"/>
                </a:solidFill>
                <a:effectLst/>
                <a:latin typeface="+mn-lt"/>
                <a:ea typeface="+mn-ea"/>
                <a:cs typeface="+mn-cs"/>
              </a:rPr>
              <a:t>Run the sketch (don’t forget to enable the serial monitor</a:t>
            </a:r>
            <a:r>
              <a:rPr kumimoji="0" lang="en-CA" sz="2600" kern="1200" baseline="0" dirty="0" smtClean="0">
                <a:solidFill>
                  <a:schemeClr val="tx1"/>
                </a:solidFill>
                <a:effectLst/>
                <a:latin typeface="+mn-lt"/>
                <a:ea typeface="+mn-ea"/>
                <a:cs typeface="+mn-cs"/>
              </a:rPr>
              <a:t> in the development environment)</a:t>
            </a:r>
            <a:endParaRPr lang="en-CA" sz="2600" dirty="0" smtClean="0">
              <a:effectLst/>
            </a:endParaRPr>
          </a:p>
          <a:p>
            <a:r>
              <a:rPr lang="en-CA" dirty="0" smtClean="0"/>
              <a:t>What do you observe as you turn the switch on and off?</a:t>
            </a:r>
            <a:endParaRPr lang="en-CA" dirty="0"/>
          </a:p>
        </p:txBody>
      </p:sp>
    </p:spTree>
    <p:extLst>
      <p:ext uri="{BB962C8B-B14F-4D97-AF65-F5344CB8AC3E}">
        <p14:creationId xmlns:p14="http://schemas.microsoft.com/office/powerpoint/2010/main" val="21328343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Test Your Knowledge (</a:t>
            </a:r>
            <a:r>
              <a:rPr lang="en-CA" dirty="0" err="1" smtClean="0"/>
              <a:t>DigitalReadSerial</a:t>
            </a:r>
            <a:r>
              <a:rPr lang="en-CA" dirty="0" smtClean="0"/>
              <a:t>)</a:t>
            </a:r>
            <a:endParaRPr lang="en-CA" dirty="0"/>
          </a:p>
        </p:txBody>
      </p:sp>
      <p:sp>
        <p:nvSpPr>
          <p:cNvPr id="3" name="Content Placeholder 2"/>
          <p:cNvSpPr>
            <a:spLocks noGrp="1"/>
          </p:cNvSpPr>
          <p:nvPr>
            <p:ph idx="1"/>
          </p:nvPr>
        </p:nvSpPr>
        <p:spPr/>
        <p:txBody>
          <a:bodyPr/>
          <a:lstStyle/>
          <a:p>
            <a:r>
              <a:rPr lang="en-CA" dirty="0" smtClean="0"/>
              <a:t>Modify your sketch so that the pin 13 LED turns on when the switch is closed and off when the switch is open</a:t>
            </a:r>
          </a:p>
          <a:p>
            <a:r>
              <a:rPr lang="en-CA" dirty="0" smtClean="0"/>
              <a:t>Test it</a:t>
            </a:r>
          </a:p>
          <a:p>
            <a:pPr marL="274320" marR="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CA" sz="2600" kern="1200" dirty="0" smtClean="0">
                <a:solidFill>
                  <a:schemeClr val="tx1"/>
                </a:solidFill>
                <a:effectLst/>
                <a:latin typeface="+mn-lt"/>
                <a:ea typeface="+mn-ea"/>
                <a:cs typeface="+mn-cs"/>
              </a:rPr>
              <a:t>Modify your sketch so that the pin 13 LED turns off when the switch is closed and on when the switch is open</a:t>
            </a:r>
          </a:p>
          <a:p>
            <a:pPr marL="274320" marR="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lang="en-CA" dirty="0" smtClean="0"/>
              <a:t>Test it</a:t>
            </a:r>
            <a:endParaRPr kumimoji="0" lang="en-CA" sz="26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41936338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p:txBody>
          <a:bodyPr/>
          <a:lstStyle/>
          <a:p>
            <a:pPr lvl="1"/>
            <a:r>
              <a:rPr lang="en-CA" baseline="0" dirty="0" smtClean="0"/>
              <a:t>“Underwater Robotics Science, Design &amp; Fabrication”, Chapter 9</a:t>
            </a:r>
          </a:p>
        </p:txBody>
      </p:sp>
    </p:spTree>
    <p:extLst>
      <p:ext uri="{BB962C8B-B14F-4D97-AF65-F5344CB8AC3E}">
        <p14:creationId xmlns:p14="http://schemas.microsoft.com/office/powerpoint/2010/main" val="2622585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Further</a:t>
            </a:r>
            <a:r>
              <a:rPr lang="en-CA" baseline="0" dirty="0" smtClean="0"/>
              <a:t> </a:t>
            </a:r>
            <a:r>
              <a:rPr lang="en-CA" dirty="0" smtClean="0"/>
              <a:t>Reinforcement</a:t>
            </a:r>
            <a:endParaRPr lang="en-CA" dirty="0"/>
          </a:p>
        </p:txBody>
      </p:sp>
      <p:sp>
        <p:nvSpPr>
          <p:cNvPr id="3" name="Content Placeholder 2"/>
          <p:cNvSpPr>
            <a:spLocks noGrp="1"/>
          </p:cNvSpPr>
          <p:nvPr>
            <p:ph idx="1"/>
          </p:nvPr>
        </p:nvSpPr>
        <p:spPr/>
        <p:txBody>
          <a:bodyPr/>
          <a:lstStyle/>
          <a:p>
            <a:r>
              <a:rPr lang="en-CA" dirty="0" smtClean="0"/>
              <a:t>Watch</a:t>
            </a:r>
            <a:r>
              <a:rPr lang="en-CA" baseline="0" dirty="0" smtClean="0"/>
              <a:t> Jeremy Blum’s tutorial 2 at </a:t>
            </a:r>
            <a:r>
              <a:rPr lang="en-CA" dirty="0" smtClean="0">
                <a:hlinkClick r:id="rId2"/>
              </a:rPr>
              <a:t>Jeremy Blum’s </a:t>
            </a:r>
            <a:r>
              <a:rPr lang="en-CA" dirty="0" err="1" smtClean="0">
                <a:hlinkClick r:id="rId2"/>
              </a:rPr>
              <a:t>Arduino</a:t>
            </a:r>
            <a:r>
              <a:rPr lang="en-CA" dirty="0" smtClean="0">
                <a:hlinkClick r:id="rId2"/>
              </a:rPr>
              <a:t> Tutorial 2</a:t>
            </a:r>
            <a:endParaRPr lang="en-CA" baseline="0" dirty="0" smtClean="0"/>
          </a:p>
          <a:p>
            <a:r>
              <a:rPr lang="en-CA" baseline="0" dirty="0" smtClean="0"/>
              <a:t>Note the discussion on switch </a:t>
            </a:r>
            <a:r>
              <a:rPr lang="en-CA" baseline="0" dirty="0" err="1" smtClean="0"/>
              <a:t>debounce</a:t>
            </a:r>
            <a:endParaRPr lang="en-CA" baseline="0" dirty="0" smtClean="0"/>
          </a:p>
          <a:p>
            <a:r>
              <a:rPr lang="en-CA" baseline="0" dirty="0" smtClean="0"/>
              <a:t>If you need a refresher on basic Electrical Engineering, watch tutorial 3 at </a:t>
            </a:r>
            <a:r>
              <a:rPr lang="en-CA" dirty="0" smtClean="0">
                <a:hlinkClick r:id="rId3"/>
              </a:rPr>
              <a:t>Jeremy Blum’s </a:t>
            </a:r>
            <a:r>
              <a:rPr lang="en-CA" dirty="0" err="1" smtClean="0">
                <a:hlinkClick r:id="rId3"/>
              </a:rPr>
              <a:t>Arduino</a:t>
            </a:r>
            <a:r>
              <a:rPr lang="en-CA" dirty="0" smtClean="0">
                <a:hlinkClick r:id="rId3"/>
              </a:rPr>
              <a:t> Tutorial 3</a:t>
            </a:r>
            <a:endParaRPr lang="en-CA" baseline="0" dirty="0" smtClean="0"/>
          </a:p>
          <a:p>
            <a:pPr marL="0" indent="0">
              <a:buNone/>
            </a:pPr>
            <a:endParaRPr lang="en-CA" dirty="0"/>
          </a:p>
        </p:txBody>
      </p:sp>
    </p:spTree>
    <p:extLst>
      <p:ext uri="{BB962C8B-B14F-4D97-AF65-F5344CB8AC3E}">
        <p14:creationId xmlns:p14="http://schemas.microsoft.com/office/powerpoint/2010/main" val="3598022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Sample </a:t>
            </a:r>
            <a:r>
              <a:rPr lang="en-CA" dirty="0" err="1" smtClean="0"/>
              <a:t>Arduino</a:t>
            </a:r>
            <a:r>
              <a:rPr lang="en-CA" dirty="0" smtClean="0"/>
              <a:t> Sketches (</a:t>
            </a:r>
            <a:r>
              <a:rPr lang="en-CA" dirty="0" err="1" smtClean="0"/>
              <a:t>AnalogReadSerial</a:t>
            </a:r>
            <a:r>
              <a:rPr lang="en-CA" dirty="0" smtClean="0"/>
              <a:t>)</a:t>
            </a:r>
            <a:endParaRPr lang="en-CA" dirty="0"/>
          </a:p>
        </p:txBody>
      </p:sp>
      <p:sp>
        <p:nvSpPr>
          <p:cNvPr id="3" name="Content Placeholder 2"/>
          <p:cNvSpPr>
            <a:spLocks noGrp="1"/>
          </p:cNvSpPr>
          <p:nvPr>
            <p:ph idx="1"/>
          </p:nvPr>
        </p:nvSpPr>
        <p:spPr/>
        <p:txBody>
          <a:bodyPr>
            <a:normAutofit/>
          </a:bodyPr>
          <a:lstStyle/>
          <a:p>
            <a:pPr marL="274320" marR="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CA" sz="2600" kern="1200" dirty="0" smtClean="0">
                <a:solidFill>
                  <a:schemeClr val="tx1"/>
                </a:solidFill>
                <a:effectLst/>
                <a:latin typeface="+mn-lt"/>
                <a:ea typeface="+mn-ea"/>
                <a:cs typeface="+mn-cs"/>
              </a:rPr>
              <a:t>Go to </a:t>
            </a:r>
            <a:r>
              <a:rPr kumimoji="0" lang="en-CA" sz="2600" kern="1200" dirty="0" smtClean="0">
                <a:solidFill>
                  <a:schemeClr val="tx1"/>
                </a:solidFill>
                <a:effectLst/>
                <a:latin typeface="+mn-lt"/>
                <a:ea typeface="+mn-ea"/>
                <a:cs typeface="+mn-cs"/>
                <a:hlinkClick r:id="rId2"/>
              </a:rPr>
              <a:t>http://arduino.cc/en/Tutorial/HomePage</a:t>
            </a:r>
            <a:r>
              <a:rPr lang="en-CA" dirty="0" smtClean="0"/>
              <a:t>, read the background</a:t>
            </a:r>
            <a:r>
              <a:rPr kumimoji="0" lang="en-CA" sz="2600" kern="1200" dirty="0" smtClean="0">
                <a:solidFill>
                  <a:schemeClr val="tx1"/>
                </a:solidFill>
                <a:effectLst/>
                <a:latin typeface="+mn-lt"/>
                <a:ea typeface="+mn-ea"/>
                <a:cs typeface="+mn-cs"/>
              </a:rPr>
              <a:t> and examine the “</a:t>
            </a:r>
            <a:r>
              <a:rPr kumimoji="0" lang="en-CA" sz="2600" kern="1200" dirty="0" err="1" smtClean="0">
                <a:solidFill>
                  <a:schemeClr val="tx1"/>
                </a:solidFill>
                <a:effectLst/>
                <a:latin typeface="+mn-lt"/>
                <a:ea typeface="+mn-ea"/>
                <a:cs typeface="+mn-cs"/>
              </a:rPr>
              <a:t>AnalogReadSerial</a:t>
            </a:r>
            <a:r>
              <a:rPr kumimoji="0" lang="en-CA" sz="2600" kern="1200" dirty="0" smtClean="0">
                <a:solidFill>
                  <a:schemeClr val="tx1"/>
                </a:solidFill>
                <a:effectLst/>
                <a:latin typeface="+mn-lt"/>
                <a:ea typeface="+mn-ea"/>
                <a:cs typeface="+mn-cs"/>
              </a:rPr>
              <a:t>” sketch</a:t>
            </a:r>
          </a:p>
          <a:p>
            <a:pPr marL="274320" marR="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CA" sz="2600" kern="1200" dirty="0" smtClean="0">
                <a:solidFill>
                  <a:schemeClr val="tx1"/>
                </a:solidFill>
                <a:effectLst/>
                <a:latin typeface="+mn-lt"/>
                <a:ea typeface="+mn-ea"/>
                <a:cs typeface="+mn-cs"/>
              </a:rPr>
              <a:t>Set up  </a:t>
            </a:r>
            <a:r>
              <a:rPr lang="en-CA" dirty="0"/>
              <a:t>a</a:t>
            </a:r>
            <a:r>
              <a:rPr kumimoji="0" lang="en-CA" sz="2600" kern="1200" dirty="0" smtClean="0">
                <a:solidFill>
                  <a:schemeClr val="tx1"/>
                </a:solidFill>
                <a:effectLst/>
                <a:latin typeface="+mn-lt"/>
                <a:ea typeface="+mn-ea"/>
                <a:cs typeface="+mn-cs"/>
              </a:rPr>
              <a:t> potentiometer (minimum 500 ohm) between 5V and GND with the wiper connected to analog pin </a:t>
            </a:r>
            <a:r>
              <a:rPr lang="en-CA" dirty="0" smtClean="0"/>
              <a:t>0</a:t>
            </a:r>
          </a:p>
          <a:p>
            <a:pPr lvl="0">
              <a:defRPr/>
            </a:pPr>
            <a:r>
              <a:rPr lang="en-CA" dirty="0"/>
              <a:t>Load the </a:t>
            </a:r>
            <a:r>
              <a:rPr lang="en-CA" dirty="0" err="1" smtClean="0"/>
              <a:t>AnalogReadSerial</a:t>
            </a:r>
            <a:r>
              <a:rPr lang="en-CA" dirty="0" smtClean="0"/>
              <a:t> </a:t>
            </a:r>
            <a:r>
              <a:rPr lang="en-CA" dirty="0"/>
              <a:t>sketch from the examples|01.Basics </a:t>
            </a:r>
            <a:r>
              <a:rPr lang="en-CA" dirty="0" smtClean="0"/>
              <a:t>folder</a:t>
            </a:r>
            <a:endParaRPr lang="en-CA" dirty="0"/>
          </a:p>
        </p:txBody>
      </p:sp>
    </p:spTree>
    <p:extLst>
      <p:ext uri="{BB962C8B-B14F-4D97-AF65-F5344CB8AC3E}">
        <p14:creationId xmlns:p14="http://schemas.microsoft.com/office/powerpoint/2010/main" val="23412552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dirty="0"/>
          </a:p>
        </p:txBody>
      </p:sp>
      <p:sp>
        <p:nvSpPr>
          <p:cNvPr id="4" name="TextBox 3"/>
          <p:cNvSpPr txBox="1"/>
          <p:nvPr/>
        </p:nvSpPr>
        <p:spPr>
          <a:xfrm>
            <a:off x="8012" y="671691"/>
            <a:ext cx="9333004" cy="6186309"/>
          </a:xfrm>
          <a:prstGeom prst="rect">
            <a:avLst/>
          </a:prstGeom>
          <a:noFill/>
        </p:spPr>
        <p:txBody>
          <a:bodyPr wrap="none" rtlCol="0">
            <a:spAutoFit/>
          </a:bodyPr>
          <a:lstStyle/>
          <a:p>
            <a:r>
              <a:rPr lang="en-CA" dirty="0"/>
              <a:t>/*</a:t>
            </a:r>
          </a:p>
          <a:p>
            <a:r>
              <a:rPr lang="en-CA" dirty="0"/>
              <a:t>  </a:t>
            </a:r>
            <a:r>
              <a:rPr lang="en-CA" dirty="0" err="1"/>
              <a:t>AnalogReadSerial</a:t>
            </a:r>
            <a:endParaRPr lang="en-CA" dirty="0"/>
          </a:p>
          <a:p>
            <a:r>
              <a:rPr lang="en-CA" dirty="0"/>
              <a:t>  Reads an analog input on pin 0, prints the result to the serial monitor.</a:t>
            </a:r>
          </a:p>
          <a:p>
            <a:r>
              <a:rPr lang="en-CA" dirty="0"/>
              <a:t>  Attach the center pin of a potentiometer to pin A0, and the outside pins to +5V and ground.</a:t>
            </a:r>
          </a:p>
          <a:p>
            <a:r>
              <a:rPr lang="en-CA" dirty="0"/>
              <a:t> </a:t>
            </a:r>
          </a:p>
          <a:p>
            <a:r>
              <a:rPr lang="en-CA" dirty="0"/>
              <a:t> This example code is in the public domain.</a:t>
            </a:r>
          </a:p>
          <a:p>
            <a:r>
              <a:rPr lang="en-CA" dirty="0"/>
              <a:t> */</a:t>
            </a:r>
          </a:p>
          <a:p>
            <a:endParaRPr lang="en-CA" dirty="0"/>
          </a:p>
          <a:p>
            <a:r>
              <a:rPr lang="en-CA" dirty="0"/>
              <a:t>// the setup routine runs once when you press reset:</a:t>
            </a:r>
          </a:p>
          <a:p>
            <a:r>
              <a:rPr lang="en-CA" dirty="0"/>
              <a:t>void setup() {</a:t>
            </a:r>
          </a:p>
          <a:p>
            <a:r>
              <a:rPr lang="en-CA" dirty="0"/>
              <a:t>  // initialize serial communication at 9600 bits per second:</a:t>
            </a:r>
          </a:p>
          <a:p>
            <a:r>
              <a:rPr lang="en-CA" dirty="0"/>
              <a:t>  </a:t>
            </a:r>
            <a:r>
              <a:rPr lang="en-CA" dirty="0" err="1"/>
              <a:t>Serial.begin</a:t>
            </a:r>
            <a:r>
              <a:rPr lang="en-CA" dirty="0"/>
              <a:t>(9600);</a:t>
            </a:r>
          </a:p>
          <a:p>
            <a:r>
              <a:rPr lang="en-CA" dirty="0"/>
              <a:t>}</a:t>
            </a:r>
          </a:p>
          <a:p>
            <a:endParaRPr lang="en-CA" dirty="0"/>
          </a:p>
          <a:p>
            <a:r>
              <a:rPr lang="en-CA" dirty="0"/>
              <a:t>// the loop routine runs over and over again forever:</a:t>
            </a:r>
          </a:p>
          <a:p>
            <a:r>
              <a:rPr lang="en-CA" dirty="0"/>
              <a:t>void loop() {</a:t>
            </a:r>
          </a:p>
          <a:p>
            <a:r>
              <a:rPr lang="en-CA" dirty="0"/>
              <a:t>  // read the input on analog pin 0:</a:t>
            </a:r>
          </a:p>
          <a:p>
            <a:r>
              <a:rPr lang="en-CA" dirty="0"/>
              <a:t>  </a:t>
            </a:r>
            <a:r>
              <a:rPr lang="en-CA" dirty="0" err="1"/>
              <a:t>int</a:t>
            </a:r>
            <a:r>
              <a:rPr lang="en-CA" dirty="0"/>
              <a:t> </a:t>
            </a:r>
            <a:r>
              <a:rPr lang="en-CA" dirty="0" err="1"/>
              <a:t>sensorValue</a:t>
            </a:r>
            <a:r>
              <a:rPr lang="en-CA" dirty="0"/>
              <a:t> = </a:t>
            </a:r>
            <a:r>
              <a:rPr lang="en-CA" dirty="0" err="1"/>
              <a:t>analogRead</a:t>
            </a:r>
            <a:r>
              <a:rPr lang="en-CA" dirty="0"/>
              <a:t>(A0);</a:t>
            </a:r>
          </a:p>
          <a:p>
            <a:r>
              <a:rPr lang="en-CA" dirty="0"/>
              <a:t>  // print out the value you read:</a:t>
            </a:r>
          </a:p>
          <a:p>
            <a:r>
              <a:rPr lang="en-CA" dirty="0"/>
              <a:t>  </a:t>
            </a:r>
            <a:r>
              <a:rPr lang="en-CA" dirty="0" err="1"/>
              <a:t>Serial.println</a:t>
            </a:r>
            <a:r>
              <a:rPr lang="en-CA" dirty="0"/>
              <a:t>(</a:t>
            </a:r>
            <a:r>
              <a:rPr lang="en-CA" dirty="0" err="1"/>
              <a:t>sensorValue</a:t>
            </a:r>
            <a:r>
              <a:rPr lang="en-CA" dirty="0"/>
              <a:t>);</a:t>
            </a:r>
          </a:p>
          <a:p>
            <a:r>
              <a:rPr lang="en-CA" dirty="0"/>
              <a:t>  delay(1);        // delay in between reads for stability</a:t>
            </a:r>
          </a:p>
          <a:p>
            <a:r>
              <a:rPr lang="en-CA" dirty="0"/>
              <a:t>}</a:t>
            </a:r>
          </a:p>
        </p:txBody>
      </p:sp>
    </p:spTree>
    <p:extLst>
      <p:ext uri="{BB962C8B-B14F-4D97-AF65-F5344CB8AC3E}">
        <p14:creationId xmlns:p14="http://schemas.microsoft.com/office/powerpoint/2010/main" val="762472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Sample </a:t>
            </a:r>
            <a:r>
              <a:rPr lang="en-CA" dirty="0" err="1" smtClean="0"/>
              <a:t>Arduino</a:t>
            </a:r>
            <a:r>
              <a:rPr lang="en-CA" dirty="0" smtClean="0"/>
              <a:t> Sketches (</a:t>
            </a:r>
            <a:r>
              <a:rPr lang="en-CA" dirty="0" err="1" smtClean="0"/>
              <a:t>AnalogReadSerial</a:t>
            </a:r>
            <a:r>
              <a:rPr lang="en-CA" dirty="0" smtClean="0"/>
              <a:t>)</a:t>
            </a:r>
            <a:endParaRPr lang="en-CA" dirty="0"/>
          </a:p>
        </p:txBody>
      </p:sp>
      <p:sp>
        <p:nvSpPr>
          <p:cNvPr id="3" name="Content Placeholder 2"/>
          <p:cNvSpPr>
            <a:spLocks noGrp="1"/>
          </p:cNvSpPr>
          <p:nvPr>
            <p:ph idx="1"/>
          </p:nvPr>
        </p:nvSpPr>
        <p:spPr/>
        <p:txBody>
          <a:bodyPr/>
          <a:lstStyle/>
          <a:p>
            <a:pPr rtl="0" eaLnBrk="1" fontAlgn="auto" latinLnBrk="0" hangingPunct="1"/>
            <a:r>
              <a:rPr kumimoji="0" lang="en-CA" sz="2600" kern="1200" dirty="0" smtClean="0">
                <a:solidFill>
                  <a:schemeClr val="tx1"/>
                </a:solidFill>
                <a:effectLst/>
                <a:latin typeface="+mn-lt"/>
                <a:ea typeface="+mn-ea"/>
                <a:cs typeface="+mn-cs"/>
              </a:rPr>
              <a:t>Run the sketch (don’t forget to enable the serial monitor</a:t>
            </a:r>
            <a:r>
              <a:rPr kumimoji="0" lang="en-CA" sz="2600" kern="1200" baseline="0" dirty="0" smtClean="0">
                <a:solidFill>
                  <a:schemeClr val="tx1"/>
                </a:solidFill>
                <a:effectLst/>
                <a:latin typeface="+mn-lt"/>
                <a:ea typeface="+mn-ea"/>
                <a:cs typeface="+mn-cs"/>
              </a:rPr>
              <a:t> in the development environment)</a:t>
            </a:r>
            <a:endParaRPr lang="en-CA" sz="2600" dirty="0" smtClean="0">
              <a:effectLst/>
            </a:endParaRPr>
          </a:p>
          <a:p>
            <a:pPr rtl="0" eaLnBrk="1" fontAlgn="auto" latinLnBrk="0" hangingPunct="1"/>
            <a:r>
              <a:rPr kumimoji="0" lang="en-CA" sz="2600" kern="1200" baseline="0" dirty="0" smtClean="0">
                <a:solidFill>
                  <a:schemeClr val="tx1"/>
                </a:solidFill>
                <a:effectLst/>
                <a:latin typeface="+mn-lt"/>
                <a:ea typeface="+mn-ea"/>
                <a:cs typeface="+mn-cs"/>
              </a:rPr>
              <a:t>Note that the </a:t>
            </a:r>
            <a:r>
              <a:rPr kumimoji="0" lang="en-CA" sz="2600" kern="1200" baseline="0" dirty="0" err="1" smtClean="0">
                <a:solidFill>
                  <a:schemeClr val="tx1"/>
                </a:solidFill>
                <a:effectLst/>
                <a:latin typeface="+mn-lt"/>
                <a:ea typeface="+mn-ea"/>
                <a:cs typeface="+mn-cs"/>
              </a:rPr>
              <a:t>Arduino</a:t>
            </a:r>
            <a:r>
              <a:rPr kumimoji="0" lang="en-CA" sz="2600" kern="1200" baseline="0" dirty="0" smtClean="0">
                <a:solidFill>
                  <a:schemeClr val="tx1"/>
                </a:solidFill>
                <a:effectLst/>
                <a:latin typeface="+mn-lt"/>
                <a:ea typeface="+mn-ea"/>
                <a:cs typeface="+mn-cs"/>
              </a:rPr>
              <a:t> reads an analog (continuously variable) value between 0 and 5 volts and represents it as a number between 0 and </a:t>
            </a:r>
            <a:r>
              <a:rPr kumimoji="0" lang="en-CA" sz="2600" kern="1200" baseline="0" dirty="0" smtClean="0">
                <a:solidFill>
                  <a:schemeClr val="tx1"/>
                </a:solidFill>
                <a:effectLst/>
                <a:latin typeface="+mn-lt"/>
                <a:ea typeface="+mn-ea"/>
                <a:cs typeface="+mn-cs"/>
              </a:rPr>
              <a:t>1023.  0V</a:t>
            </a:r>
            <a:r>
              <a:rPr kumimoji="0" lang="en-CA" sz="2600" kern="1200" dirty="0" smtClean="0">
                <a:solidFill>
                  <a:schemeClr val="tx1"/>
                </a:solidFill>
                <a:effectLst/>
                <a:latin typeface="+mn-lt"/>
                <a:ea typeface="+mn-ea"/>
                <a:cs typeface="+mn-cs"/>
              </a:rPr>
              <a:t> is read as 0 and 5V is read as 1023 with all other values scaled to integers between 0 and 1023</a:t>
            </a:r>
            <a:endParaRPr lang="en-CA" dirty="0" smtClean="0">
              <a:effectLst/>
            </a:endParaRPr>
          </a:p>
          <a:p>
            <a:endParaRPr lang="en-CA" dirty="0"/>
          </a:p>
        </p:txBody>
      </p:sp>
    </p:spTree>
    <p:extLst>
      <p:ext uri="{BB962C8B-B14F-4D97-AF65-F5344CB8AC3E}">
        <p14:creationId xmlns:p14="http://schemas.microsoft.com/office/powerpoint/2010/main" val="16254976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Test Your Knowledge (</a:t>
            </a:r>
            <a:r>
              <a:rPr lang="en-CA" dirty="0" err="1" smtClean="0"/>
              <a:t>AnalogReadSerial</a:t>
            </a:r>
            <a:r>
              <a:rPr lang="en-CA" dirty="0" smtClean="0"/>
              <a:t>)</a:t>
            </a:r>
            <a:endParaRPr lang="en-CA" dirty="0"/>
          </a:p>
        </p:txBody>
      </p:sp>
      <p:sp>
        <p:nvSpPr>
          <p:cNvPr id="3" name="Content Placeholder 2"/>
          <p:cNvSpPr>
            <a:spLocks noGrp="1"/>
          </p:cNvSpPr>
          <p:nvPr>
            <p:ph idx="1"/>
          </p:nvPr>
        </p:nvSpPr>
        <p:spPr/>
        <p:txBody>
          <a:bodyPr>
            <a:normAutofit lnSpcReduction="10000"/>
          </a:bodyPr>
          <a:lstStyle/>
          <a:p>
            <a:r>
              <a:rPr lang="en-CA" dirty="0" smtClean="0"/>
              <a:t>How would you display voltage, rather than a value from 0-1023?</a:t>
            </a:r>
          </a:p>
          <a:p>
            <a:r>
              <a:rPr lang="en-CA" dirty="0" smtClean="0"/>
              <a:t>We just need to scale the output</a:t>
            </a:r>
            <a:r>
              <a:rPr lang="en-CA" baseline="0" dirty="0" smtClean="0"/>
              <a:t> so that 0 is displayed as 0 and 1023 is displayed as 5</a:t>
            </a:r>
          </a:p>
          <a:p>
            <a:r>
              <a:rPr lang="en-CA" baseline="0" dirty="0" smtClean="0"/>
              <a:t>Try changing the </a:t>
            </a:r>
            <a:r>
              <a:rPr lang="en-CA" baseline="0" dirty="0" err="1" smtClean="0"/>
              <a:t>println</a:t>
            </a:r>
            <a:r>
              <a:rPr lang="en-CA" baseline="0" dirty="0" smtClean="0"/>
              <a:t> function </a:t>
            </a:r>
            <a:r>
              <a:rPr lang="en-CA" dirty="0" smtClean="0"/>
              <a:t>to</a:t>
            </a:r>
            <a:r>
              <a:rPr lang="en-CA" baseline="0" dirty="0" smtClean="0"/>
              <a:t>:</a:t>
            </a:r>
          </a:p>
          <a:p>
            <a:pPr lvl="1"/>
            <a:r>
              <a:rPr lang="en-CA" dirty="0" err="1" smtClean="0"/>
              <a:t>Serial.println</a:t>
            </a:r>
            <a:r>
              <a:rPr lang="en-CA" dirty="0" smtClean="0"/>
              <a:t>(</a:t>
            </a:r>
            <a:r>
              <a:rPr lang="en-CA" dirty="0" err="1" smtClean="0"/>
              <a:t>sensorValue</a:t>
            </a:r>
            <a:r>
              <a:rPr lang="en-CA" dirty="0" smtClean="0"/>
              <a:t>*5/1023);</a:t>
            </a:r>
          </a:p>
          <a:p>
            <a:r>
              <a:rPr lang="en-CA" dirty="0" smtClean="0"/>
              <a:t>Upload it.</a:t>
            </a:r>
          </a:p>
          <a:p>
            <a:r>
              <a:rPr lang="en-CA" dirty="0" smtClean="0"/>
              <a:t>What is displayed?</a:t>
            </a:r>
          </a:p>
          <a:p>
            <a:r>
              <a:rPr lang="en-CA" dirty="0" smtClean="0"/>
              <a:t>Is it satisfactory?</a:t>
            </a:r>
          </a:p>
          <a:p>
            <a:r>
              <a:rPr lang="en-CA" dirty="0" smtClean="0"/>
              <a:t>Did you expect better resolution?</a:t>
            </a:r>
          </a:p>
        </p:txBody>
      </p:sp>
    </p:spTree>
    <p:extLst>
      <p:ext uri="{BB962C8B-B14F-4D97-AF65-F5344CB8AC3E}">
        <p14:creationId xmlns:p14="http://schemas.microsoft.com/office/powerpoint/2010/main" val="179546985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Test Your Knowledge (</a:t>
            </a:r>
            <a:r>
              <a:rPr lang="en-CA" dirty="0" err="1" smtClean="0"/>
              <a:t>AnalogReadSerial</a:t>
            </a:r>
            <a:r>
              <a:rPr lang="en-CA" dirty="0" smtClean="0"/>
              <a:t>)</a:t>
            </a:r>
            <a:endParaRPr lang="en-CA" dirty="0"/>
          </a:p>
        </p:txBody>
      </p:sp>
      <p:sp>
        <p:nvSpPr>
          <p:cNvPr id="3" name="Content Placeholder 2"/>
          <p:cNvSpPr>
            <a:spLocks noGrp="1"/>
          </p:cNvSpPr>
          <p:nvPr>
            <p:ph idx="1"/>
          </p:nvPr>
        </p:nvSpPr>
        <p:spPr/>
        <p:txBody>
          <a:bodyPr>
            <a:normAutofit lnSpcReduction="10000"/>
          </a:bodyPr>
          <a:lstStyle/>
          <a:p>
            <a:r>
              <a:rPr lang="en-CA" dirty="0" smtClean="0"/>
              <a:t>The problem is that the C language is treating the values as integers.  Instead, we would like to have floating point values.</a:t>
            </a:r>
          </a:p>
          <a:p>
            <a:r>
              <a:rPr lang="en-CA" baseline="0" dirty="0" smtClean="0"/>
              <a:t>Try replacing the </a:t>
            </a:r>
            <a:r>
              <a:rPr lang="en-CA" baseline="0" dirty="0" err="1" smtClean="0"/>
              <a:t>println</a:t>
            </a:r>
            <a:r>
              <a:rPr lang="en-CA" baseline="0" dirty="0" smtClean="0"/>
              <a:t> function with:</a:t>
            </a:r>
          </a:p>
          <a:p>
            <a:pPr lvl="1"/>
            <a:r>
              <a:rPr lang="en-CA" dirty="0" err="1" smtClean="0"/>
              <a:t>Serial.println</a:t>
            </a:r>
            <a:r>
              <a:rPr lang="en-CA" dirty="0" smtClean="0"/>
              <a:t>(</a:t>
            </a:r>
            <a:r>
              <a:rPr lang="en-CA" dirty="0" err="1" smtClean="0"/>
              <a:t>sensorValue</a:t>
            </a:r>
            <a:r>
              <a:rPr lang="en-CA" dirty="0" smtClean="0"/>
              <a:t>*5.0/1023.0);</a:t>
            </a:r>
          </a:p>
          <a:p>
            <a:r>
              <a:rPr lang="en-CA" dirty="0" smtClean="0"/>
              <a:t>Run it.</a:t>
            </a:r>
          </a:p>
          <a:p>
            <a:r>
              <a:rPr lang="en-CA" dirty="0" smtClean="0"/>
              <a:t>Is it satisfactory?</a:t>
            </a:r>
          </a:p>
          <a:p>
            <a:r>
              <a:rPr lang="en-CA" dirty="0" smtClean="0"/>
              <a:t>Note that 5.0 is treated as a floating point value while 5 is treated as an integer.  C gives the user a lot of power but “with great power…”</a:t>
            </a:r>
          </a:p>
        </p:txBody>
      </p:sp>
    </p:spTree>
    <p:extLst>
      <p:ext uri="{BB962C8B-B14F-4D97-AF65-F5344CB8AC3E}">
        <p14:creationId xmlns:p14="http://schemas.microsoft.com/office/powerpoint/2010/main" val="38708946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Test Your Knowledge (</a:t>
            </a:r>
            <a:r>
              <a:rPr lang="en-CA" dirty="0" err="1" smtClean="0"/>
              <a:t>AnalogReadSerial</a:t>
            </a:r>
            <a:r>
              <a:rPr lang="en-CA" dirty="0" smtClean="0"/>
              <a:t>)</a:t>
            </a:r>
            <a:endParaRPr lang="en-CA" dirty="0"/>
          </a:p>
        </p:txBody>
      </p:sp>
      <p:sp>
        <p:nvSpPr>
          <p:cNvPr id="3" name="Content Placeholder 2"/>
          <p:cNvSpPr>
            <a:spLocks noGrp="1"/>
          </p:cNvSpPr>
          <p:nvPr>
            <p:ph idx="1"/>
          </p:nvPr>
        </p:nvSpPr>
        <p:spPr/>
        <p:txBody>
          <a:bodyPr>
            <a:normAutofit/>
          </a:bodyPr>
          <a:lstStyle/>
          <a:p>
            <a:pPr marL="274320" marR="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CA" sz="2600" kern="1200" baseline="0" dirty="0" smtClean="0">
                <a:solidFill>
                  <a:schemeClr val="tx1"/>
                </a:solidFill>
                <a:effectLst/>
                <a:latin typeface="+mn-lt"/>
                <a:ea typeface="+mn-ea"/>
                <a:cs typeface="+mn-cs"/>
              </a:rPr>
              <a:t>A potentiometer can be used as a position sensor (rotary or linear)</a:t>
            </a:r>
            <a:r>
              <a:rPr lang="en-CA" dirty="0"/>
              <a:t>.</a:t>
            </a:r>
            <a:r>
              <a:rPr kumimoji="0" lang="en-CA" sz="2600" kern="1200" dirty="0" smtClean="0">
                <a:solidFill>
                  <a:schemeClr val="tx1"/>
                </a:solidFill>
                <a:effectLst/>
                <a:latin typeface="+mn-lt"/>
                <a:ea typeface="+mn-ea"/>
                <a:cs typeface="+mn-cs"/>
              </a:rPr>
              <a:t> </a:t>
            </a:r>
            <a:r>
              <a:rPr lang="en-CA" dirty="0" smtClean="0"/>
              <a:t>J</a:t>
            </a:r>
            <a:r>
              <a:rPr kumimoji="0" lang="en-CA" sz="2600" kern="1200" dirty="0" smtClean="0">
                <a:solidFill>
                  <a:schemeClr val="tx1"/>
                </a:solidFill>
                <a:effectLst/>
                <a:latin typeface="+mn-lt"/>
                <a:ea typeface="+mn-ea"/>
                <a:cs typeface="+mn-cs"/>
              </a:rPr>
              <a:t>oysticks use rotary potentiometers</a:t>
            </a:r>
            <a:endParaRPr lang="en-CA" sz="2600" dirty="0" smtClean="0">
              <a:effectLst/>
            </a:endParaRPr>
          </a:p>
          <a:p>
            <a:r>
              <a:rPr lang="en-CA" dirty="0" smtClean="0"/>
              <a:t>Try substituting the potentiometer with two resistors in series between 5V and GND (the values aren’t critical</a:t>
            </a:r>
            <a:r>
              <a:rPr lang="en-CA" baseline="0" dirty="0" smtClean="0"/>
              <a:t> but keep them over 100 ohms and less than 10k)</a:t>
            </a:r>
          </a:p>
          <a:p>
            <a:r>
              <a:rPr lang="en-CA" baseline="0" dirty="0" smtClean="0"/>
              <a:t>Connect analog pin 0  to the junction between the two resistors</a:t>
            </a:r>
          </a:p>
          <a:p>
            <a:r>
              <a:rPr lang="en-CA" baseline="0" dirty="0" smtClean="0"/>
              <a:t>Is the voltage reading on analog pin 0 what you would expect </a:t>
            </a:r>
            <a:r>
              <a:rPr lang="en-CA" baseline="0" dirty="0" smtClean="0"/>
              <a:t>it to be based </a:t>
            </a:r>
            <a:r>
              <a:rPr lang="en-CA" baseline="0" dirty="0" smtClean="0"/>
              <a:t>on Ohm’s Law?</a:t>
            </a:r>
          </a:p>
        </p:txBody>
      </p:sp>
    </p:spTree>
    <p:extLst>
      <p:ext uri="{BB962C8B-B14F-4D97-AF65-F5344CB8AC3E}">
        <p14:creationId xmlns:p14="http://schemas.microsoft.com/office/powerpoint/2010/main" val="42852830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Test Your Knowledge (</a:t>
            </a:r>
            <a:r>
              <a:rPr lang="en-CA" dirty="0" err="1" smtClean="0"/>
              <a:t>AnalogReadSerial</a:t>
            </a:r>
            <a:r>
              <a:rPr lang="en-CA" dirty="0" smtClean="0"/>
              <a:t>)</a:t>
            </a:r>
            <a:endParaRPr lang="en-CA" dirty="0"/>
          </a:p>
        </p:txBody>
      </p:sp>
      <p:sp>
        <p:nvSpPr>
          <p:cNvPr id="3" name="Content Placeholder 2"/>
          <p:cNvSpPr>
            <a:spLocks noGrp="1"/>
          </p:cNvSpPr>
          <p:nvPr>
            <p:ph idx="1"/>
          </p:nvPr>
        </p:nvSpPr>
        <p:spPr/>
        <p:txBody>
          <a:bodyPr>
            <a:normAutofit lnSpcReduction="10000"/>
          </a:bodyPr>
          <a:lstStyle/>
          <a:p>
            <a:r>
              <a:rPr lang="en-CA" baseline="0" dirty="0" smtClean="0"/>
              <a:t>Instead of two resistors, try with one resistor and a sensor that changes resistance.  Some examples include:</a:t>
            </a:r>
          </a:p>
          <a:p>
            <a:pPr lvl="1"/>
            <a:r>
              <a:rPr lang="en-CA" baseline="0" dirty="0" smtClean="0"/>
              <a:t>Cadmium Sulfide (</a:t>
            </a:r>
            <a:r>
              <a:rPr lang="en-CA" baseline="0" dirty="0" err="1" smtClean="0"/>
              <a:t>CdS</a:t>
            </a:r>
            <a:r>
              <a:rPr lang="en-CA" baseline="0" dirty="0" smtClean="0"/>
              <a:t>) light sensor,</a:t>
            </a:r>
          </a:p>
          <a:p>
            <a:pPr lvl="1"/>
            <a:r>
              <a:rPr lang="en-CA" baseline="0" dirty="0" smtClean="0"/>
              <a:t>Thermistor</a:t>
            </a:r>
          </a:p>
          <a:p>
            <a:pPr lvl="1"/>
            <a:r>
              <a:rPr lang="en-CA" baseline="0" dirty="0" smtClean="0"/>
              <a:t>Force sensor</a:t>
            </a:r>
          </a:p>
          <a:p>
            <a:pPr lvl="0"/>
            <a:r>
              <a:rPr lang="en-CA" baseline="0" dirty="0" smtClean="0"/>
              <a:t>You may need to adjust the resistor value depending on your device but start with one between 1k and 10k</a:t>
            </a:r>
          </a:p>
          <a:p>
            <a:r>
              <a:rPr lang="en-CA" baseline="0" dirty="0" smtClean="0"/>
              <a:t>Now when you run your </a:t>
            </a:r>
            <a:r>
              <a:rPr lang="en-CA" baseline="0" dirty="0" err="1" smtClean="0"/>
              <a:t>AnalogReadSerial</a:t>
            </a:r>
            <a:r>
              <a:rPr lang="en-CA" baseline="0" dirty="0" smtClean="0"/>
              <a:t> sketch, you should see the voltage vary as you change the sensed parameter</a:t>
            </a:r>
          </a:p>
          <a:p>
            <a:endParaRPr lang="en-CA" baseline="0" dirty="0" smtClean="0"/>
          </a:p>
        </p:txBody>
      </p:sp>
    </p:spTree>
    <p:extLst>
      <p:ext uri="{BB962C8B-B14F-4D97-AF65-F5344CB8AC3E}">
        <p14:creationId xmlns:p14="http://schemas.microsoft.com/office/powerpoint/2010/main" val="351557944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Test Your Knowledge (</a:t>
            </a:r>
            <a:r>
              <a:rPr lang="en-CA" dirty="0" err="1" smtClean="0"/>
              <a:t>AnalogReadSerial</a:t>
            </a:r>
            <a:r>
              <a:rPr lang="en-CA" dirty="0" smtClean="0"/>
              <a:t>) (optional)</a:t>
            </a:r>
            <a:endParaRPr lang="en-CA" dirty="0"/>
          </a:p>
        </p:txBody>
      </p:sp>
      <p:sp>
        <p:nvSpPr>
          <p:cNvPr id="3" name="Content Placeholder 2"/>
          <p:cNvSpPr>
            <a:spLocks noGrp="1"/>
          </p:cNvSpPr>
          <p:nvPr>
            <p:ph idx="1"/>
          </p:nvPr>
        </p:nvSpPr>
        <p:spPr/>
        <p:txBody>
          <a:bodyPr>
            <a:normAutofit fontScale="92500" lnSpcReduction="10000"/>
          </a:bodyPr>
          <a:lstStyle/>
          <a:p>
            <a:r>
              <a:rPr lang="en-CA" baseline="0" dirty="0" smtClean="0"/>
              <a:t>If you have a </a:t>
            </a:r>
            <a:r>
              <a:rPr lang="en-CA" baseline="0" dirty="0" err="1" smtClean="0"/>
              <a:t>CdS</a:t>
            </a:r>
            <a:r>
              <a:rPr lang="en-CA" baseline="0" dirty="0" smtClean="0"/>
              <a:t> light sensor: </a:t>
            </a:r>
          </a:p>
          <a:p>
            <a:pPr lvl="1"/>
            <a:r>
              <a:rPr lang="en-CA" baseline="0" dirty="0" smtClean="0"/>
              <a:t>Remove the </a:t>
            </a:r>
            <a:r>
              <a:rPr lang="en-CA" baseline="0" dirty="0" err="1" smtClean="0"/>
              <a:t>CdS</a:t>
            </a:r>
            <a:r>
              <a:rPr lang="en-CA" baseline="0" dirty="0" smtClean="0"/>
              <a:t> sensor from the circuit and use an ohmmeter to measure the sensor’s resistance in the dark</a:t>
            </a:r>
          </a:p>
          <a:p>
            <a:pPr lvl="1"/>
            <a:r>
              <a:rPr lang="en-CA" baseline="0" dirty="0" smtClean="0"/>
              <a:t>Now measure the sensor’s resistance in the light</a:t>
            </a:r>
          </a:p>
          <a:p>
            <a:pPr lvl="1"/>
            <a:r>
              <a:rPr lang="en-CA" baseline="0" dirty="0" smtClean="0"/>
              <a:t>Using a spreadsheet, fill column A with resistance values from 100 to </a:t>
            </a:r>
            <a:r>
              <a:rPr lang="en-CA" baseline="0" dirty="0" smtClean="0"/>
              <a:t>10000 in steps of 100.  </a:t>
            </a:r>
            <a:r>
              <a:rPr lang="en-CA" baseline="0" dirty="0" smtClean="0"/>
              <a:t>This will represent the resistance  placed in series with the </a:t>
            </a:r>
            <a:r>
              <a:rPr lang="en-CA" baseline="0" dirty="0" err="1" smtClean="0"/>
              <a:t>CdS</a:t>
            </a:r>
            <a:r>
              <a:rPr lang="en-CA" baseline="0" dirty="0" smtClean="0"/>
              <a:t> sensor</a:t>
            </a:r>
          </a:p>
          <a:p>
            <a:pPr lvl="1"/>
            <a:r>
              <a:rPr lang="en-CA" baseline="0" dirty="0" smtClean="0"/>
              <a:t>Using your knowledge of Ohm’s Law, use a</a:t>
            </a:r>
            <a:r>
              <a:rPr lang="en-CA" dirty="0" smtClean="0"/>
              <a:t> formula to fill column B with the voltage that would be read if the </a:t>
            </a:r>
            <a:r>
              <a:rPr lang="en-CA" dirty="0" err="1" smtClean="0"/>
              <a:t>CdS</a:t>
            </a:r>
            <a:r>
              <a:rPr lang="en-CA" dirty="0" smtClean="0"/>
              <a:t> sensor was in the dark for each resistor value in column A</a:t>
            </a:r>
          </a:p>
          <a:p>
            <a:pPr lvl="1"/>
            <a:r>
              <a:rPr lang="en-CA" baseline="0" dirty="0" smtClean="0"/>
              <a:t>Fill</a:t>
            </a:r>
            <a:r>
              <a:rPr lang="en-CA" dirty="0" smtClean="0"/>
              <a:t> column C with the voltage that would be read if the </a:t>
            </a:r>
            <a:r>
              <a:rPr lang="en-CA" dirty="0" err="1" smtClean="0"/>
              <a:t>CdS</a:t>
            </a:r>
            <a:r>
              <a:rPr lang="en-CA" dirty="0" smtClean="0"/>
              <a:t> sensor was in the light for each resistor value in column A</a:t>
            </a:r>
          </a:p>
        </p:txBody>
      </p:sp>
    </p:spTree>
    <p:extLst>
      <p:ext uri="{BB962C8B-B14F-4D97-AF65-F5344CB8AC3E}">
        <p14:creationId xmlns:p14="http://schemas.microsoft.com/office/powerpoint/2010/main" val="30646235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Test Your Knowledge (</a:t>
            </a:r>
            <a:r>
              <a:rPr lang="en-CA" dirty="0" err="1" smtClean="0"/>
              <a:t>AnalogReadSerial</a:t>
            </a:r>
            <a:r>
              <a:rPr lang="en-CA" dirty="0" smtClean="0"/>
              <a:t>) (optional)</a:t>
            </a:r>
            <a:endParaRPr lang="en-CA" dirty="0"/>
          </a:p>
        </p:txBody>
      </p:sp>
      <p:sp>
        <p:nvSpPr>
          <p:cNvPr id="3" name="Content Placeholder 2"/>
          <p:cNvSpPr>
            <a:spLocks noGrp="1"/>
          </p:cNvSpPr>
          <p:nvPr>
            <p:ph idx="1"/>
          </p:nvPr>
        </p:nvSpPr>
        <p:spPr/>
        <p:txBody>
          <a:bodyPr>
            <a:normAutofit/>
          </a:bodyPr>
          <a:lstStyle/>
          <a:p>
            <a:pPr lvl="1"/>
            <a:r>
              <a:rPr lang="en-CA" baseline="0" dirty="0" smtClean="0"/>
              <a:t>Fill column D  with the difference between the dark and light columns for each resistor value in column A</a:t>
            </a:r>
          </a:p>
          <a:p>
            <a:pPr lvl="1"/>
            <a:r>
              <a:rPr lang="en-CA" dirty="0" smtClean="0"/>
              <a:t>Make a graph of light level range (column D) against resistor value (column A)</a:t>
            </a:r>
          </a:p>
          <a:p>
            <a:pPr lvl="1"/>
            <a:r>
              <a:rPr lang="en-CA" baseline="0" dirty="0" smtClean="0"/>
              <a:t>What would be the optimum</a:t>
            </a:r>
            <a:r>
              <a:rPr lang="en-CA" dirty="0" smtClean="0"/>
              <a:t> choice of resistor value to couple with your </a:t>
            </a:r>
            <a:r>
              <a:rPr lang="en-CA" dirty="0" err="1" smtClean="0"/>
              <a:t>CdS</a:t>
            </a:r>
            <a:r>
              <a:rPr lang="en-CA" dirty="0" smtClean="0"/>
              <a:t> sensor, that is, which resistor gives the largest range?</a:t>
            </a:r>
          </a:p>
          <a:p>
            <a:pPr lvl="1"/>
            <a:r>
              <a:rPr lang="en-CA" baseline="0" dirty="0" smtClean="0"/>
              <a:t>Replace the 1k resistor in your circuit with a</a:t>
            </a:r>
            <a:r>
              <a:rPr lang="en-CA" dirty="0" smtClean="0"/>
              <a:t> near-</a:t>
            </a:r>
            <a:r>
              <a:rPr lang="en-CA" baseline="0" dirty="0" smtClean="0"/>
              <a:t>optimum resistor value and record the difference in voltage range between</a:t>
            </a:r>
            <a:r>
              <a:rPr lang="en-CA" dirty="0" smtClean="0"/>
              <a:t> light and dark compared to the range with the 1k resistor</a:t>
            </a:r>
            <a:endParaRPr lang="en-CA" baseline="0" dirty="0" smtClean="0"/>
          </a:p>
          <a:p>
            <a:endParaRPr lang="en-CA" dirty="0"/>
          </a:p>
        </p:txBody>
      </p:sp>
    </p:spTree>
    <p:extLst>
      <p:ext uri="{BB962C8B-B14F-4D97-AF65-F5344CB8AC3E}">
        <p14:creationId xmlns:p14="http://schemas.microsoft.com/office/powerpoint/2010/main" val="619141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Objective 1:</a:t>
            </a:r>
            <a:endParaRPr lang="en-CA" dirty="0"/>
          </a:p>
        </p:txBody>
      </p:sp>
      <p:sp>
        <p:nvSpPr>
          <p:cNvPr id="3" name="Content Placeholder 2"/>
          <p:cNvSpPr>
            <a:spLocks noGrp="1"/>
          </p:cNvSpPr>
          <p:nvPr>
            <p:ph idx="1"/>
          </p:nvPr>
        </p:nvSpPr>
        <p:spPr/>
        <p:txBody>
          <a:bodyPr/>
          <a:lstStyle/>
          <a:p>
            <a:r>
              <a:rPr lang="en-CA" dirty="0" smtClean="0"/>
              <a:t>Identify the main components of a microprocessor system</a:t>
            </a:r>
          </a:p>
          <a:p>
            <a:endParaRPr lang="en-CA" dirty="0"/>
          </a:p>
        </p:txBody>
      </p:sp>
    </p:spTree>
    <p:extLst>
      <p:ext uri="{BB962C8B-B14F-4D97-AF65-F5344CB8AC3E}">
        <p14:creationId xmlns:p14="http://schemas.microsoft.com/office/powerpoint/2010/main" val="342748456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Further Reinforcement</a:t>
            </a:r>
            <a:endParaRPr lang="en-CA" dirty="0"/>
          </a:p>
        </p:txBody>
      </p:sp>
      <p:sp>
        <p:nvSpPr>
          <p:cNvPr id="3" name="Content Placeholder 2"/>
          <p:cNvSpPr>
            <a:spLocks noGrp="1"/>
          </p:cNvSpPr>
          <p:nvPr>
            <p:ph idx="1"/>
          </p:nvPr>
        </p:nvSpPr>
        <p:spPr/>
        <p:txBody>
          <a:bodyPr/>
          <a:lstStyle/>
          <a:p>
            <a:r>
              <a:rPr lang="en-CA" dirty="0" smtClean="0"/>
              <a:t>Watch Jeremy Blum’s tutorial</a:t>
            </a:r>
            <a:r>
              <a:rPr lang="en-CA" baseline="0" dirty="0" smtClean="0"/>
              <a:t> 4 at </a:t>
            </a:r>
            <a:r>
              <a:rPr lang="en-CA" dirty="0" smtClean="0">
                <a:hlinkClick r:id="rId2"/>
              </a:rPr>
              <a:t>Jeremy Blum’s </a:t>
            </a:r>
            <a:r>
              <a:rPr lang="en-CA" dirty="0" err="1" smtClean="0">
                <a:hlinkClick r:id="rId2"/>
              </a:rPr>
              <a:t>Arduino</a:t>
            </a:r>
            <a:r>
              <a:rPr lang="en-CA" dirty="0" smtClean="0">
                <a:hlinkClick r:id="rId2"/>
              </a:rPr>
              <a:t> Tutorial 4</a:t>
            </a:r>
            <a:endParaRPr lang="en-CA" dirty="0" smtClean="0"/>
          </a:p>
        </p:txBody>
      </p:sp>
    </p:spTree>
    <p:extLst>
      <p:ext uri="{BB962C8B-B14F-4D97-AF65-F5344CB8AC3E}">
        <p14:creationId xmlns:p14="http://schemas.microsoft.com/office/powerpoint/2010/main" val="276209391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Challenge</a:t>
            </a:r>
            <a:endParaRPr lang="en-CA" dirty="0"/>
          </a:p>
        </p:txBody>
      </p:sp>
      <p:sp>
        <p:nvSpPr>
          <p:cNvPr id="3" name="Content Placeholder 2"/>
          <p:cNvSpPr>
            <a:spLocks noGrp="1"/>
          </p:cNvSpPr>
          <p:nvPr>
            <p:ph idx="1"/>
          </p:nvPr>
        </p:nvSpPr>
        <p:spPr/>
        <p:txBody>
          <a:bodyPr>
            <a:normAutofit/>
          </a:bodyPr>
          <a:lstStyle/>
          <a:p>
            <a:r>
              <a:rPr lang="en-CA" dirty="0" smtClean="0"/>
              <a:t>A thermistor</a:t>
            </a:r>
            <a:r>
              <a:rPr lang="en-CA" baseline="0" dirty="0" smtClean="0"/>
              <a:t> </a:t>
            </a:r>
            <a:r>
              <a:rPr lang="en-CA" dirty="0" smtClean="0"/>
              <a:t>changes resistance</a:t>
            </a:r>
            <a:r>
              <a:rPr lang="en-CA" baseline="0" dirty="0" smtClean="0"/>
              <a:t> with temperature changes</a:t>
            </a:r>
          </a:p>
          <a:p>
            <a:r>
              <a:rPr lang="en-CA" baseline="0" dirty="0" smtClean="0"/>
              <a:t>Propose a procedure for determining an optimal resistance to put in series with a thermistor for a range of water temperatures between 5</a:t>
            </a:r>
            <a:r>
              <a:rPr lang="en-CA" baseline="0" dirty="0" smtClean="0">
                <a:latin typeface="Calibri"/>
                <a:cs typeface="Calibri"/>
              </a:rPr>
              <a:t>°C</a:t>
            </a:r>
            <a:r>
              <a:rPr lang="en-CA" baseline="0" dirty="0" smtClean="0"/>
              <a:t> and 40</a:t>
            </a:r>
            <a:r>
              <a:rPr kumimoji="0" lang="en-CA" sz="2600" kern="1200" baseline="0" dirty="0" smtClean="0">
                <a:solidFill>
                  <a:schemeClr val="tx1"/>
                </a:solidFill>
                <a:effectLst/>
                <a:latin typeface="+mn-lt"/>
                <a:ea typeface="+mn-ea"/>
                <a:cs typeface="+mn-cs"/>
              </a:rPr>
              <a:t>°C based upon the procedure described for a light sensor above</a:t>
            </a:r>
          </a:p>
          <a:p>
            <a:r>
              <a:rPr lang="en-CA" baseline="0" dirty="0" smtClean="0"/>
              <a:t>Note that </a:t>
            </a:r>
            <a:r>
              <a:rPr lang="en-CA" baseline="0" dirty="0" smtClean="0"/>
              <a:t>for this exercise, putting </a:t>
            </a:r>
            <a:r>
              <a:rPr lang="en-CA" baseline="0" dirty="0" smtClean="0"/>
              <a:t>the thermistor in a watertight plastic bag </a:t>
            </a:r>
            <a:r>
              <a:rPr lang="en-CA" dirty="0" smtClean="0"/>
              <a:t>will</a:t>
            </a:r>
            <a:r>
              <a:rPr lang="en-CA" baseline="0" dirty="0" smtClean="0"/>
              <a:t> </a:t>
            </a:r>
            <a:r>
              <a:rPr lang="en-CA" baseline="0" dirty="0" smtClean="0"/>
              <a:t>keep it dry as long as the bag opening is held above water</a:t>
            </a:r>
          </a:p>
        </p:txBody>
      </p:sp>
    </p:spTree>
    <p:extLst>
      <p:ext uri="{BB962C8B-B14F-4D97-AF65-F5344CB8AC3E}">
        <p14:creationId xmlns:p14="http://schemas.microsoft.com/office/powerpoint/2010/main" val="29667798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Challenge (cont’d)</a:t>
            </a:r>
            <a:endParaRPr lang="en-CA" dirty="0"/>
          </a:p>
        </p:txBody>
      </p:sp>
      <p:sp>
        <p:nvSpPr>
          <p:cNvPr id="3" name="Content Placeholder 2"/>
          <p:cNvSpPr>
            <a:spLocks noGrp="1"/>
          </p:cNvSpPr>
          <p:nvPr>
            <p:ph idx="1"/>
          </p:nvPr>
        </p:nvSpPr>
        <p:spPr/>
        <p:txBody>
          <a:bodyPr/>
          <a:lstStyle/>
          <a:p>
            <a:r>
              <a:rPr lang="en-CA" baseline="0" dirty="0" smtClean="0"/>
              <a:t>Get a thermistor and prove your procedure</a:t>
            </a:r>
          </a:p>
          <a:p>
            <a:r>
              <a:rPr lang="en-CA" baseline="0" dirty="0" smtClean="0"/>
              <a:t>Plot a calibration graph for your thermistor-resistor combination against a known thermometer standard between </a:t>
            </a:r>
            <a:r>
              <a:rPr kumimoji="0" lang="en-CA" sz="2600" kern="1200" baseline="0" dirty="0" smtClean="0">
                <a:solidFill>
                  <a:schemeClr val="tx1"/>
                </a:solidFill>
                <a:effectLst/>
                <a:latin typeface="+mn-lt"/>
                <a:ea typeface="+mn-ea"/>
                <a:cs typeface="+mn-cs"/>
              </a:rPr>
              <a:t>5°C and 40°C</a:t>
            </a:r>
          </a:p>
          <a:p>
            <a:r>
              <a:rPr kumimoji="0" lang="en-CA" sz="2600" kern="1200" baseline="0" dirty="0" smtClean="0">
                <a:solidFill>
                  <a:schemeClr val="tx1"/>
                </a:solidFill>
                <a:effectLst/>
                <a:latin typeface="+mn-lt"/>
                <a:ea typeface="+mn-ea"/>
                <a:cs typeface="+mn-cs"/>
              </a:rPr>
              <a:t>Using your thermistor, test the room temperature.</a:t>
            </a:r>
          </a:p>
          <a:p>
            <a:r>
              <a:rPr kumimoji="0" lang="en-CA" sz="2600" kern="1200" baseline="0" dirty="0" smtClean="0">
                <a:solidFill>
                  <a:schemeClr val="tx1"/>
                </a:solidFill>
                <a:effectLst/>
                <a:latin typeface="+mn-lt"/>
                <a:ea typeface="+mn-ea"/>
                <a:cs typeface="+mn-cs"/>
              </a:rPr>
              <a:t>Does your value match the standard thermometer?</a:t>
            </a:r>
          </a:p>
          <a:p>
            <a:r>
              <a:rPr kumimoji="0" lang="en-CA" sz="2600" kern="1200" baseline="0" dirty="0" smtClean="0">
                <a:solidFill>
                  <a:schemeClr val="tx1"/>
                </a:solidFill>
                <a:effectLst/>
                <a:latin typeface="+mn-lt"/>
                <a:ea typeface="+mn-ea"/>
                <a:cs typeface="+mn-cs"/>
              </a:rPr>
              <a:t>Would your thermistor have a better temperature discrimination at the low end or high end of the temperature range?</a:t>
            </a:r>
          </a:p>
        </p:txBody>
      </p:sp>
    </p:spTree>
    <p:extLst>
      <p:ext uri="{BB962C8B-B14F-4D97-AF65-F5344CB8AC3E}">
        <p14:creationId xmlns:p14="http://schemas.microsoft.com/office/powerpoint/2010/main" val="24409837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Challenge (cont’d)</a:t>
            </a:r>
            <a:endParaRPr lang="en-CA" dirty="0"/>
          </a:p>
        </p:txBody>
      </p:sp>
      <p:sp>
        <p:nvSpPr>
          <p:cNvPr id="3" name="Content Placeholder 2"/>
          <p:cNvSpPr>
            <a:spLocks noGrp="1"/>
          </p:cNvSpPr>
          <p:nvPr>
            <p:ph idx="1"/>
          </p:nvPr>
        </p:nvSpPr>
        <p:spPr/>
        <p:txBody>
          <a:bodyPr/>
          <a:lstStyle/>
          <a:p>
            <a:r>
              <a:rPr lang="en-CA" dirty="0" smtClean="0"/>
              <a:t>Propose a procedure for determining how fast your thermistor</a:t>
            </a:r>
            <a:r>
              <a:rPr lang="en-CA" baseline="0" dirty="0" smtClean="0"/>
              <a:t> responds to temperature changes</a:t>
            </a:r>
          </a:p>
          <a:p>
            <a:r>
              <a:rPr lang="en-CA" baseline="0" dirty="0" smtClean="0"/>
              <a:t>Try it</a:t>
            </a:r>
          </a:p>
          <a:p>
            <a:r>
              <a:rPr lang="en-CA" baseline="0" dirty="0" smtClean="0"/>
              <a:t>Attach your thermistor to a small block of plastic (about 1g) using electric tape</a:t>
            </a:r>
          </a:p>
          <a:p>
            <a:r>
              <a:rPr lang="en-CA" baseline="0" dirty="0" smtClean="0"/>
              <a:t>How is the response time affected?</a:t>
            </a:r>
          </a:p>
          <a:p>
            <a:r>
              <a:rPr lang="en-CA" baseline="0" dirty="0" smtClean="0"/>
              <a:t>Think of two reasons why this might be.</a:t>
            </a:r>
          </a:p>
        </p:txBody>
      </p:sp>
    </p:spTree>
    <p:extLst>
      <p:ext uri="{BB962C8B-B14F-4D97-AF65-F5344CB8AC3E}">
        <p14:creationId xmlns:p14="http://schemas.microsoft.com/office/powerpoint/2010/main" val="415182904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Reflection</a:t>
            </a:r>
            <a:endParaRPr lang="en-CA" dirty="0"/>
          </a:p>
        </p:txBody>
      </p:sp>
      <p:sp>
        <p:nvSpPr>
          <p:cNvPr id="3" name="Content Placeholder 2"/>
          <p:cNvSpPr>
            <a:spLocks noGrp="1"/>
          </p:cNvSpPr>
          <p:nvPr>
            <p:ph idx="1"/>
          </p:nvPr>
        </p:nvSpPr>
        <p:spPr/>
        <p:txBody>
          <a:bodyPr/>
          <a:lstStyle/>
          <a:p>
            <a:r>
              <a:rPr lang="en-CA" dirty="0" smtClean="0"/>
              <a:t>Think of other sensors</a:t>
            </a:r>
            <a:r>
              <a:rPr lang="en-CA" baseline="0" dirty="0" smtClean="0"/>
              <a:t> that might be used on an ROV</a:t>
            </a:r>
          </a:p>
          <a:p>
            <a:r>
              <a:rPr lang="en-CA" dirty="0" smtClean="0"/>
              <a:t>Are</a:t>
            </a:r>
            <a:r>
              <a:rPr lang="en-CA" baseline="0" dirty="0" smtClean="0"/>
              <a:t> the sensors used for digital or analog measurement?</a:t>
            </a:r>
          </a:p>
          <a:p>
            <a:r>
              <a:rPr lang="en-CA" baseline="0" dirty="0" smtClean="0"/>
              <a:t>How would you configure a pin that is going to control thruster speed?</a:t>
            </a:r>
          </a:p>
          <a:p>
            <a:r>
              <a:rPr lang="en-CA" baseline="0" dirty="0" smtClean="0"/>
              <a:t>How often would you need to read a joystick’s position in order to control an ROV? Every 1mS? Every 10mS?, Every 100mS?  Every 1S?  What factors affect your choice?</a:t>
            </a:r>
          </a:p>
        </p:txBody>
      </p:sp>
    </p:spTree>
    <p:extLst>
      <p:ext uri="{BB962C8B-B14F-4D97-AF65-F5344CB8AC3E}">
        <p14:creationId xmlns:p14="http://schemas.microsoft.com/office/powerpoint/2010/main" val="399621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Definitions</a:t>
            </a:r>
            <a:endParaRPr lang="en-CA" dirty="0"/>
          </a:p>
        </p:txBody>
      </p:sp>
      <p:sp>
        <p:nvSpPr>
          <p:cNvPr id="3" name="Content Placeholder 2"/>
          <p:cNvSpPr>
            <a:spLocks noGrp="1"/>
          </p:cNvSpPr>
          <p:nvPr>
            <p:ph idx="1"/>
          </p:nvPr>
        </p:nvSpPr>
        <p:spPr/>
        <p:txBody>
          <a:bodyPr>
            <a:normAutofit fontScale="92500" lnSpcReduction="20000"/>
          </a:bodyPr>
          <a:lstStyle/>
          <a:p>
            <a:r>
              <a:rPr lang="en-CA" dirty="0" smtClean="0"/>
              <a:t>Input Device:</a:t>
            </a:r>
          </a:p>
          <a:p>
            <a:pPr lvl="1"/>
            <a:r>
              <a:rPr lang="en-CA" dirty="0" smtClean="0"/>
              <a:t>An input device provides data and control signals to a computer</a:t>
            </a:r>
          </a:p>
          <a:p>
            <a:pPr lvl="1"/>
            <a:r>
              <a:rPr lang="en-CA" dirty="0" smtClean="0"/>
              <a:t>On an ROV, input devices may include:</a:t>
            </a:r>
          </a:p>
          <a:p>
            <a:pPr lvl="2"/>
            <a:r>
              <a:rPr lang="en-CA" dirty="0" smtClean="0"/>
              <a:t>Joystick (input from human operator)</a:t>
            </a:r>
          </a:p>
          <a:p>
            <a:pPr lvl="2"/>
            <a:r>
              <a:rPr lang="en-CA" dirty="0" smtClean="0"/>
              <a:t>Keyboard (input from a human operator)</a:t>
            </a:r>
          </a:p>
          <a:p>
            <a:pPr lvl="2"/>
            <a:r>
              <a:rPr lang="en-CA" dirty="0" smtClean="0"/>
              <a:t>Voltage/current sensors (inputs regarding system health)</a:t>
            </a:r>
          </a:p>
          <a:p>
            <a:pPr lvl="2"/>
            <a:r>
              <a:rPr lang="en-CA" dirty="0" smtClean="0"/>
              <a:t>Underwater camera</a:t>
            </a:r>
          </a:p>
          <a:p>
            <a:pPr lvl="2"/>
            <a:r>
              <a:rPr lang="en-CA" dirty="0" smtClean="0"/>
              <a:t>Depth</a:t>
            </a:r>
            <a:r>
              <a:rPr lang="en-CA" baseline="0" dirty="0" smtClean="0"/>
              <a:t> sensor</a:t>
            </a:r>
          </a:p>
          <a:p>
            <a:pPr lvl="2"/>
            <a:r>
              <a:rPr lang="en-CA" baseline="0" dirty="0" smtClean="0"/>
              <a:t>Heading sensor</a:t>
            </a:r>
          </a:p>
          <a:p>
            <a:pPr lvl="2"/>
            <a:r>
              <a:rPr lang="en-CA" baseline="0" dirty="0" smtClean="0"/>
              <a:t>Pitch/roll sensor</a:t>
            </a:r>
          </a:p>
          <a:p>
            <a:pPr lvl="2"/>
            <a:r>
              <a:rPr lang="en-CA" baseline="0" dirty="0" smtClean="0"/>
              <a:t>Leak detector</a:t>
            </a:r>
          </a:p>
          <a:p>
            <a:pPr lvl="2"/>
            <a:r>
              <a:rPr lang="en-CA" baseline="0" dirty="0" smtClean="0"/>
              <a:t>Temperature sensor</a:t>
            </a:r>
          </a:p>
          <a:p>
            <a:pPr lvl="2"/>
            <a:r>
              <a:rPr lang="en-CA" baseline="0" dirty="0" smtClean="0"/>
              <a:t>And many more depending on the application</a:t>
            </a:r>
            <a:endParaRPr lang="en-CA" dirty="0"/>
          </a:p>
        </p:txBody>
      </p:sp>
    </p:spTree>
    <p:extLst>
      <p:ext uri="{BB962C8B-B14F-4D97-AF65-F5344CB8AC3E}">
        <p14:creationId xmlns:p14="http://schemas.microsoft.com/office/powerpoint/2010/main" val="249140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ROV Input Devices</a:t>
            </a:r>
            <a:endParaRPr lang="en-CA" dirty="0"/>
          </a:p>
        </p:txBody>
      </p:sp>
      <p:sp>
        <p:nvSpPr>
          <p:cNvPr id="3" name="Content Placeholder 2"/>
          <p:cNvSpPr>
            <a:spLocks noGrp="1"/>
          </p:cNvSpPr>
          <p:nvPr>
            <p:ph idx="1"/>
          </p:nvPr>
        </p:nvSpPr>
        <p:spPr/>
        <p:txBody>
          <a:bodyPr/>
          <a:lstStyle/>
          <a:p>
            <a:endParaRPr lang="en-CA" dirty="0"/>
          </a:p>
        </p:txBody>
      </p:sp>
      <p:pic>
        <p:nvPicPr>
          <p:cNvPr id="1026" name="Picture 2" descr="C:\Users\Dwight\AppData\Local\Microsoft\Windows\Temporary Internet Files\Content.IE5\3J67TKTH\MC90038365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225" y="1743075"/>
            <a:ext cx="1457325" cy="183673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wight\AppData\Local\Microsoft\Windows\Temporary Internet Files\Content.IE5\OKFRLDHI\MC90043157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8983" y="3646285"/>
            <a:ext cx="1904762" cy="19174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Dwight\AppData\Local\Microsoft\Windows\Temporary Internet Files\Content.IE5\3J67TKTH\MP91021636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4253654"/>
            <a:ext cx="2469257" cy="215116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Dwight\AppData\Local\Microsoft\Windows\Temporary Internet Files\Content.IE5\DZ5BZEKB\MP910216414[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2491438"/>
            <a:ext cx="2173433" cy="1762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518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Definitions (cont’d)</a:t>
            </a:r>
            <a:endParaRPr lang="en-CA" dirty="0"/>
          </a:p>
        </p:txBody>
      </p:sp>
      <p:sp>
        <p:nvSpPr>
          <p:cNvPr id="3" name="Content Placeholder 2"/>
          <p:cNvSpPr>
            <a:spLocks noGrp="1"/>
          </p:cNvSpPr>
          <p:nvPr>
            <p:ph idx="1"/>
          </p:nvPr>
        </p:nvSpPr>
        <p:spPr/>
        <p:txBody>
          <a:bodyPr/>
          <a:lstStyle/>
          <a:p>
            <a:r>
              <a:rPr lang="en-CA" dirty="0" smtClean="0"/>
              <a:t>Output Device:</a:t>
            </a:r>
          </a:p>
          <a:p>
            <a:pPr lvl="1"/>
            <a:r>
              <a:rPr lang="en-CA" dirty="0" smtClean="0"/>
              <a:t>An output device is used to communicate the results of a process into human observable form</a:t>
            </a:r>
            <a:r>
              <a:rPr lang="en-CA" baseline="0" dirty="0" smtClean="0"/>
              <a:t>. </a:t>
            </a:r>
          </a:p>
          <a:p>
            <a:pPr lvl="1"/>
            <a:r>
              <a:rPr lang="en-CA" dirty="0" smtClean="0"/>
              <a:t>On an ROV, output devices may include:</a:t>
            </a:r>
          </a:p>
          <a:p>
            <a:pPr lvl="2"/>
            <a:r>
              <a:rPr lang="en-CA" dirty="0" smtClean="0"/>
              <a:t>Video display</a:t>
            </a:r>
          </a:p>
          <a:p>
            <a:pPr lvl="2"/>
            <a:r>
              <a:rPr lang="en-CA" dirty="0" smtClean="0"/>
              <a:t>Thruster speed/direction</a:t>
            </a:r>
          </a:p>
          <a:p>
            <a:pPr lvl="2"/>
            <a:r>
              <a:rPr lang="en-CA" dirty="0" smtClean="0"/>
              <a:t>Tool</a:t>
            </a:r>
            <a:r>
              <a:rPr lang="en-CA" baseline="0" dirty="0" smtClean="0"/>
              <a:t> actuation</a:t>
            </a:r>
          </a:p>
          <a:p>
            <a:pPr lvl="2"/>
            <a:r>
              <a:rPr lang="en-CA" baseline="0" dirty="0" smtClean="0"/>
              <a:t>Lighting control</a:t>
            </a:r>
          </a:p>
        </p:txBody>
      </p:sp>
    </p:spTree>
    <p:extLst>
      <p:ext uri="{BB962C8B-B14F-4D97-AF65-F5344CB8AC3E}">
        <p14:creationId xmlns:p14="http://schemas.microsoft.com/office/powerpoint/2010/main" val="235990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TC102455519[[fn=Winter]]</Template>
  <TotalTime>1085</TotalTime>
  <Words>3511</Words>
  <Application>Microsoft Office PowerPoint</Application>
  <PresentationFormat>On-screen Show (4:3)</PresentationFormat>
  <Paragraphs>389</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Flow</vt:lpstr>
      <vt:lpstr>MODULE 9 – CONTROL SYSTEMS: MICROPROCESSOR CONTROL</vt:lpstr>
      <vt:lpstr>Goal</vt:lpstr>
      <vt:lpstr>Objectives</vt:lpstr>
      <vt:lpstr>Sections</vt:lpstr>
      <vt:lpstr>References</vt:lpstr>
      <vt:lpstr>Objective 1:</vt:lpstr>
      <vt:lpstr>Definitions</vt:lpstr>
      <vt:lpstr>ROV Input Devices</vt:lpstr>
      <vt:lpstr>Definitions (cont’d)</vt:lpstr>
      <vt:lpstr>ROV Output Devices</vt:lpstr>
      <vt:lpstr>Definitions (cont’d)</vt:lpstr>
      <vt:lpstr>ROV Control System</vt:lpstr>
      <vt:lpstr>Computers in ROVs</vt:lpstr>
      <vt:lpstr>Embedded Controller</vt:lpstr>
      <vt:lpstr>Microprocessor</vt:lpstr>
      <vt:lpstr>Memory</vt:lpstr>
      <vt:lpstr>Memory (cont’d)</vt:lpstr>
      <vt:lpstr>Input/Output</vt:lpstr>
      <vt:lpstr>Objective 2:</vt:lpstr>
      <vt:lpstr>Information Representation</vt:lpstr>
      <vt:lpstr>Information Representation</vt:lpstr>
      <vt:lpstr>Information Communication</vt:lpstr>
      <vt:lpstr>Information Communication (cont’d)</vt:lpstr>
      <vt:lpstr>Embedded Controller Options</vt:lpstr>
      <vt:lpstr>Objective 3:</vt:lpstr>
      <vt:lpstr>The Arduino Uno Board</vt:lpstr>
      <vt:lpstr>The Arduino Uno Board</vt:lpstr>
      <vt:lpstr>Arduino Development Environment</vt:lpstr>
      <vt:lpstr>Installing Arduino Software</vt:lpstr>
      <vt:lpstr>Connecting the Hardware</vt:lpstr>
      <vt:lpstr>Running the Arduino Development Environment</vt:lpstr>
      <vt:lpstr>Running the Arduino Development Environment</vt:lpstr>
      <vt:lpstr>Arduino Programming</vt:lpstr>
      <vt:lpstr>Arduino Programming</vt:lpstr>
      <vt:lpstr>YouTube Arduino Tutorials</vt:lpstr>
      <vt:lpstr>Objective 4:</vt:lpstr>
      <vt:lpstr>Sample Arduino Sketches (BareMinimum)</vt:lpstr>
      <vt:lpstr>PowerPoint Presentation</vt:lpstr>
      <vt:lpstr>Sample Arduino Sketches (Blink)</vt:lpstr>
      <vt:lpstr>PowerPoint Presentation</vt:lpstr>
      <vt:lpstr>Sample Arduino Sketches (Blink)</vt:lpstr>
      <vt:lpstr>Test Your Knowledge (Blink)</vt:lpstr>
      <vt:lpstr>Test Your Knowledge (Blink) (cont’d)</vt:lpstr>
      <vt:lpstr>Test Your Knowledge (Blink) (cont’d)</vt:lpstr>
      <vt:lpstr>Test Your Knowledge (Blink) (cont’d)</vt:lpstr>
      <vt:lpstr>Sample Arduino Sketches (DigitalReadSerial)</vt:lpstr>
      <vt:lpstr>PowerPoint Presentation</vt:lpstr>
      <vt:lpstr>Sample Arduino Sketches (DigitalReadSerial)</vt:lpstr>
      <vt:lpstr>Test Your Knowledge (DigitalReadSerial)</vt:lpstr>
      <vt:lpstr>Further Reinforcement</vt:lpstr>
      <vt:lpstr>Sample Arduino Sketches (AnalogReadSerial)</vt:lpstr>
      <vt:lpstr>PowerPoint Presentation</vt:lpstr>
      <vt:lpstr>Sample Arduino Sketches (AnalogReadSerial)</vt:lpstr>
      <vt:lpstr>Test Your Knowledge (AnalogReadSerial)</vt:lpstr>
      <vt:lpstr>Test Your Knowledge (AnalogReadSerial)</vt:lpstr>
      <vt:lpstr>Test Your Knowledge (AnalogReadSerial)</vt:lpstr>
      <vt:lpstr>Test Your Knowledge (AnalogReadSerial)</vt:lpstr>
      <vt:lpstr>Test Your Knowledge (AnalogReadSerial) (optional)</vt:lpstr>
      <vt:lpstr>Test Your Knowledge (AnalogReadSerial) (optional)</vt:lpstr>
      <vt:lpstr>Further Reinforcement</vt:lpstr>
      <vt:lpstr>Challenge</vt:lpstr>
      <vt:lpstr>Challenge (cont’d)</vt:lpstr>
      <vt:lpstr>Challenge (cont’d)</vt:lpstr>
      <vt:lpstr>Reflection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Dwight</dc:creator>
  <cp:lastModifiedBy>Dwight</cp:lastModifiedBy>
  <cp:revision>85</cp:revision>
  <dcterms:created xsi:type="dcterms:W3CDTF">2012-07-08T12:54:30Z</dcterms:created>
  <dcterms:modified xsi:type="dcterms:W3CDTF">2012-07-21T14:42:08Z</dcterms:modified>
</cp:coreProperties>
</file>